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4"/>
    <p:sldMasterId id="2147483685" r:id="rId5"/>
    <p:sldMasterId id="2147483691" r:id="rId6"/>
    <p:sldMasterId id="2147483694" r:id="rId7"/>
    <p:sldMasterId id="2147483697" r:id="rId8"/>
    <p:sldMasterId id="2147483687" r:id="rId9"/>
    <p:sldMasterId id="2147483709" r:id="rId10"/>
  </p:sldMasterIdLst>
  <p:notesMasterIdLst>
    <p:notesMasterId r:id="rId31"/>
  </p:notesMasterIdLst>
  <p:handoutMasterIdLst>
    <p:handoutMasterId r:id="rId32"/>
  </p:handoutMasterIdLst>
  <p:sldIdLst>
    <p:sldId id="267" r:id="rId11"/>
    <p:sldId id="268" r:id="rId12"/>
    <p:sldId id="269" r:id="rId13"/>
    <p:sldId id="276" r:id="rId14"/>
    <p:sldId id="271" r:id="rId15"/>
    <p:sldId id="288" r:id="rId16"/>
    <p:sldId id="270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9" r:id="rId26"/>
    <p:sldId id="285" r:id="rId27"/>
    <p:sldId id="286" r:id="rId28"/>
    <p:sldId id="287" r:id="rId29"/>
    <p:sldId id="27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542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orient="horz" pos="341">
          <p15:clr>
            <a:srgbClr val="A4A3A4"/>
          </p15:clr>
        </p15:guide>
        <p15:guide id="7" orient="horz" pos="3979">
          <p15:clr>
            <a:srgbClr val="A4A3A4"/>
          </p15:clr>
        </p15:guide>
        <p15:guide id="8" orient="horz" pos="1248">
          <p15:clr>
            <a:srgbClr val="A4A3A4"/>
          </p15:clr>
        </p15:guide>
        <p15:guide id="9" orient="horz" pos="1839">
          <p15:clr>
            <a:srgbClr val="A4A3A4"/>
          </p15:clr>
        </p15:guide>
        <p15:guide id="10" orient="horz" pos="2745">
          <p15:clr>
            <a:srgbClr val="A4A3A4"/>
          </p15:clr>
        </p15:guide>
        <p15:guide id="11" orient="horz" pos="3542">
          <p15:clr>
            <a:srgbClr val="A4A3A4"/>
          </p15:clr>
        </p15:guide>
        <p15:guide id="12" orient="horz" pos="945">
          <p15:clr>
            <a:srgbClr val="A4A3A4"/>
          </p15:clr>
        </p15:guide>
        <p15:guide id="13" orient="horz" pos="870">
          <p15:clr>
            <a:srgbClr val="A4A3A4"/>
          </p15:clr>
        </p15:guide>
        <p15:guide id="14" orient="horz" pos="286">
          <p15:clr>
            <a:srgbClr val="A4A3A4"/>
          </p15:clr>
        </p15:guide>
        <p15:guide id="15" orient="horz" pos="558">
          <p15:clr>
            <a:srgbClr val="A4A3A4"/>
          </p15:clr>
        </p15:guide>
        <p15:guide id="16" pos="2959">
          <p15:clr>
            <a:srgbClr val="A4A3A4"/>
          </p15:clr>
        </p15:guide>
        <p15:guide id="17" pos="5421">
          <p15:clr>
            <a:srgbClr val="A4A3A4"/>
          </p15:clr>
        </p15:guide>
        <p15:guide id="18" pos="703">
          <p15:clr>
            <a:srgbClr val="A4A3A4"/>
          </p15:clr>
        </p15:guide>
        <p15:guide id="19" pos="864">
          <p15:clr>
            <a:srgbClr val="A4A3A4"/>
          </p15:clr>
        </p15:guide>
        <p15:guide id="20" pos="1227">
          <p15:clr>
            <a:srgbClr val="A4A3A4"/>
          </p15:clr>
        </p15:guide>
        <p15:guide id="21" pos="1388">
          <p15:clr>
            <a:srgbClr val="A4A3A4"/>
          </p15:clr>
        </p15:guide>
        <p15:guide id="22" pos="1750">
          <p15:clr>
            <a:srgbClr val="A4A3A4"/>
          </p15:clr>
        </p15:guide>
        <p15:guide id="23" pos="1911">
          <p15:clr>
            <a:srgbClr val="A4A3A4"/>
          </p15:clr>
        </p15:guide>
        <p15:guide id="24" pos="2275">
          <p15:clr>
            <a:srgbClr val="A4A3A4"/>
          </p15:clr>
        </p15:guide>
        <p15:guide id="25" pos="2435">
          <p15:clr>
            <a:srgbClr val="A4A3A4"/>
          </p15:clr>
        </p15:guide>
        <p15:guide id="26" pos="2799">
          <p15:clr>
            <a:srgbClr val="A4A3A4"/>
          </p15:clr>
        </p15:guide>
        <p15:guide id="27" pos="3322">
          <p15:clr>
            <a:srgbClr val="A4A3A4"/>
          </p15:clr>
        </p15:guide>
        <p15:guide id="28" pos="3483">
          <p15:clr>
            <a:srgbClr val="A4A3A4"/>
          </p15:clr>
        </p15:guide>
        <p15:guide id="29" pos="3847">
          <p15:clr>
            <a:srgbClr val="A4A3A4"/>
          </p15:clr>
        </p15:guide>
        <p15:guide id="30" pos="4008">
          <p15:clr>
            <a:srgbClr val="A4A3A4"/>
          </p15:clr>
        </p15:guide>
        <p15:guide id="31" pos="4371">
          <p15:clr>
            <a:srgbClr val="A4A3A4"/>
          </p15:clr>
        </p15:guide>
        <p15:guide id="32" pos="4530">
          <p15:clr>
            <a:srgbClr val="A4A3A4"/>
          </p15:clr>
        </p15:guide>
        <p15:guide id="33" pos="4895">
          <p15:clr>
            <a:srgbClr val="A4A3A4"/>
          </p15:clr>
        </p15:guide>
        <p15:guide id="34" pos="50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59"/>
    <p:restoredTop sz="94680"/>
  </p:normalViewPr>
  <p:slideViewPr>
    <p:cSldViewPr snapToGrid="0">
      <p:cViewPr varScale="1">
        <p:scale>
          <a:sx n="102" d="100"/>
          <a:sy n="102" d="100"/>
        </p:scale>
        <p:origin x="1254" y="108"/>
      </p:cViewPr>
      <p:guideLst>
        <p:guide orient="horz" pos="2160"/>
        <p:guide pos="2880"/>
        <p:guide pos="5420"/>
        <p:guide pos="340"/>
        <p:guide orient="horz" pos="3974"/>
        <p:guide orient="horz" pos="341"/>
        <p:guide orient="horz" pos="3979"/>
        <p:guide orient="horz" pos="1248"/>
        <p:guide orient="horz" pos="1839"/>
        <p:guide orient="horz" pos="2745"/>
        <p:guide orient="horz" pos="3542"/>
        <p:guide orient="horz" pos="945"/>
        <p:guide orient="horz" pos="870"/>
        <p:guide orient="horz" pos="286"/>
        <p:guide orient="horz" pos="558"/>
        <p:guide pos="2959"/>
        <p:guide pos="5421"/>
        <p:guide pos="703"/>
        <p:guide pos="864"/>
        <p:guide pos="1227"/>
        <p:guide pos="1388"/>
        <p:guide pos="1750"/>
        <p:guide pos="1911"/>
        <p:guide pos="2275"/>
        <p:guide pos="2435"/>
        <p:guide pos="2799"/>
        <p:guide pos="3322"/>
        <p:guide pos="3483"/>
        <p:guide pos="3847"/>
        <p:guide pos="4008"/>
        <p:guide pos="4371"/>
        <p:guide pos="4530"/>
        <p:guide pos="4895"/>
        <p:guide pos="505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1080136" cy="108013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D725D-F742-4A6F-ACD8-C7BF259E5F9B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E9394-ECE8-40A0-AB5C-4D506C3D27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79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34887-B0A5-46AC-92FC-B244B671277D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73CE2-FAB5-4301-87B4-3C99F17B1C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47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39749" y="5268831"/>
            <a:ext cx="4989513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600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Наименование мероприятия/название площадки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2919413"/>
            <a:ext cx="6399213" cy="1438275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4000" b="1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Тема презентации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5845148"/>
            <a:ext cx="4989513" cy="2521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600" b="1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ФИО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49" y="6105197"/>
            <a:ext cx="4989513" cy="211467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lang="en-US" sz="1600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Должность</a:t>
            </a:r>
            <a:endParaRPr lang="en-US" dirty="0"/>
          </a:p>
        </p:txBody>
      </p:sp>
      <p:sp>
        <p:nvSpPr>
          <p:cNvPr id="5" name="Заголовок 1"/>
          <p:cNvSpPr txBox="1">
            <a:spLocks/>
          </p:cNvSpPr>
          <p:nvPr userDrawn="1"/>
        </p:nvSpPr>
        <p:spPr>
          <a:xfrm>
            <a:off x="260568" y="5157192"/>
            <a:ext cx="7430039" cy="507962"/>
          </a:xfrm>
          <a:prstGeom prst="rect">
            <a:avLst/>
          </a:prstGeom>
        </p:spPr>
        <p:txBody>
          <a:bodyPr vert="horz" lIns="265040" tIns="132522" rIns="265040" bIns="132522" rtlCol="0" anchor="ctr">
            <a:noAutofit/>
          </a:bodyPr>
          <a:lstStyle/>
          <a:p>
            <a:pPr lvl="0">
              <a:spcBef>
                <a:spcPct val="0"/>
              </a:spcBef>
            </a:pPr>
            <a:endParaRPr lang="ru-RU" sz="1600" dirty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9288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ере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2919412"/>
            <a:ext cx="5567363" cy="143827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en-US" sz="46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1823546"/>
            <a:ext cx="5567363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46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Нумерация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76112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539750" y="1981199"/>
            <a:ext cx="3903663" cy="23764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RU" sz="1200" kern="12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Рисунок 2"/>
          <p:cNvSpPr>
            <a:spLocks noGrp="1"/>
          </p:cNvSpPr>
          <p:nvPr>
            <p:ph type="pic" idx="10"/>
          </p:nvPr>
        </p:nvSpPr>
        <p:spPr>
          <a:xfrm>
            <a:off x="4697413" y="1981199"/>
            <a:ext cx="3908425" cy="23764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49" y="6170204"/>
            <a:ext cx="47339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7" name="Номер слайда 3"/>
          <p:cNvSpPr txBox="1">
            <a:spLocks/>
          </p:cNvSpPr>
          <p:nvPr userDrawn="1"/>
        </p:nvSpPr>
        <p:spPr>
          <a:xfrm>
            <a:off x="8026400" y="6170204"/>
            <a:ext cx="579438" cy="14645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D7563AF-3E27-4699-B4F1-10C22348B958}" type="slidenum">
              <a:rPr lang="ru-RU" sz="7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9750" y="541338"/>
            <a:ext cx="5567363" cy="459206"/>
          </a:xfrm>
          <a:prstGeom prst="rect">
            <a:avLst/>
          </a:prstGeom>
        </p:spPr>
        <p:txBody>
          <a:bodyPr lIns="0" tIns="0" rIns="0" bIns="0"/>
          <a:lstStyle>
            <a:lvl1pPr>
              <a:defRPr lang="ru-RU" sz="3200" b="1" kern="12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33895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539749" y="1981199"/>
            <a:ext cx="3903663" cy="1510863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lang="en-US" sz="1200" kern="120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697413" y="1981199"/>
            <a:ext cx="3906837" cy="1510863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9750" y="541338"/>
            <a:ext cx="5567363" cy="459206"/>
          </a:xfrm>
          <a:prstGeom prst="rect">
            <a:avLst/>
          </a:prstGeom>
        </p:spPr>
        <p:txBody>
          <a:bodyPr lIns="0" tIns="0" rIns="0" bIns="0"/>
          <a:lstStyle>
            <a:lvl1pPr>
              <a:defRPr lang="ru-RU" sz="3200" b="1" kern="12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49" y="6170204"/>
            <a:ext cx="47339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Номер слайда 3"/>
          <p:cNvSpPr txBox="1">
            <a:spLocks/>
          </p:cNvSpPr>
          <p:nvPr userDrawn="1"/>
        </p:nvSpPr>
        <p:spPr>
          <a:xfrm>
            <a:off x="8026400" y="6170204"/>
            <a:ext cx="579438" cy="14645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D7563AF-3E27-4699-B4F1-10C22348B958}" type="slidenum">
              <a:rPr lang="ru-RU" sz="7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39749" y="3602256"/>
            <a:ext cx="3903663" cy="1510863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lang="en-US" sz="1200" kern="120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697413" y="3602256"/>
            <a:ext cx="3906837" cy="1510863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618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4690241"/>
            <a:ext cx="3903664" cy="9326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691614" y="4690241"/>
            <a:ext cx="3914224" cy="9326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9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539750" y="1981201"/>
            <a:ext cx="3903663" cy="23764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692641" y="1981201"/>
            <a:ext cx="3913198" cy="23764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9750" y="541338"/>
            <a:ext cx="5567363" cy="459206"/>
          </a:xfrm>
          <a:prstGeom prst="rect">
            <a:avLst/>
          </a:prstGeom>
        </p:spPr>
        <p:txBody>
          <a:bodyPr lIns="0" tIns="0" rIns="0" bIns="0"/>
          <a:lstStyle>
            <a:lvl1pPr>
              <a:defRPr lang="ru-RU" sz="3200" b="1" kern="12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49" y="6170204"/>
            <a:ext cx="47339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4" name="Номер слайда 3"/>
          <p:cNvSpPr txBox="1">
            <a:spLocks/>
          </p:cNvSpPr>
          <p:nvPr userDrawn="1"/>
        </p:nvSpPr>
        <p:spPr>
          <a:xfrm>
            <a:off x="8026400" y="6170204"/>
            <a:ext cx="579438" cy="14645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D7563AF-3E27-4699-B4F1-10C22348B958}" type="slidenum">
              <a:rPr lang="ru-RU" sz="7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1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8" hasCustomPrompt="1"/>
          </p:nvPr>
        </p:nvSpPr>
        <p:spPr>
          <a:xfrm>
            <a:off x="539749" y="1981200"/>
            <a:ext cx="3903663" cy="3639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9750" y="541338"/>
            <a:ext cx="5567363" cy="459206"/>
          </a:xfrm>
          <a:prstGeom prst="rect">
            <a:avLst/>
          </a:prstGeom>
        </p:spPr>
        <p:txBody>
          <a:bodyPr lIns="0" tIns="0" rIns="0" bIns="0"/>
          <a:lstStyle>
            <a:lvl1pPr>
              <a:defRPr lang="ru-RU" sz="3200" b="1" kern="12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49" y="6170204"/>
            <a:ext cx="47339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4" name="Номер слайда 3"/>
          <p:cNvSpPr txBox="1">
            <a:spLocks/>
          </p:cNvSpPr>
          <p:nvPr userDrawn="1"/>
        </p:nvSpPr>
        <p:spPr>
          <a:xfrm>
            <a:off x="8026400" y="6170204"/>
            <a:ext cx="579438" cy="14645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D7563AF-3E27-4699-B4F1-10C22348B958}" type="slidenum">
              <a:rPr lang="ru-RU" sz="7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697413" y="1981200"/>
            <a:ext cx="3908425" cy="3639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111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1981200"/>
            <a:ext cx="4733926" cy="19995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lang="en-US" sz="46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6088743"/>
            <a:ext cx="4733925" cy="22792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4820307"/>
            <a:ext cx="4733925" cy="12641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Основная информация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357688"/>
            <a:ext cx="4733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4585608"/>
            <a:ext cx="4733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2368248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71" y="361949"/>
            <a:ext cx="2242335" cy="86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07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517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311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57989" y="423989"/>
            <a:ext cx="1078305" cy="49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74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57989" y="423989"/>
            <a:ext cx="1078305" cy="49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830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57989" y="423989"/>
            <a:ext cx="1078305" cy="49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1719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7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539749" y="4967173"/>
            <a:ext cx="3570338" cy="284683"/>
          </a:xfrm>
        </p:spPr>
        <p:txBody>
          <a:bodyPr/>
          <a:lstStyle/>
          <a:p>
            <a:r>
              <a:rPr lang="ru-RU" dirty="0" smtClean="0"/>
              <a:t>АО </a:t>
            </a:r>
            <a:r>
              <a:rPr lang="ru-RU" dirty="0"/>
              <a:t>«СНИИП»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Метрологическая </a:t>
            </a:r>
            <a:r>
              <a:rPr lang="ru-RU" dirty="0"/>
              <a:t>и испытательная </a:t>
            </a:r>
            <a:r>
              <a:rPr lang="ru-RU" dirty="0" smtClean="0"/>
              <a:t>база</a:t>
            </a:r>
            <a:br>
              <a:rPr lang="ru-RU" dirty="0" smtClean="0"/>
            </a:br>
            <a:r>
              <a:rPr lang="ru-RU" dirty="0" smtClean="0"/>
              <a:t>АО </a:t>
            </a:r>
            <a:r>
              <a:rPr lang="ru-RU" dirty="0"/>
              <a:t>«СНИИП»</a:t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539749" y="5468075"/>
            <a:ext cx="6096721" cy="687628"/>
          </a:xfrm>
        </p:spPr>
        <p:txBody>
          <a:bodyPr/>
          <a:lstStyle/>
          <a:p>
            <a:r>
              <a:rPr lang="ru-RU" dirty="0" smtClean="0"/>
              <a:t>Чебышов С.Б., Журавлев А.В</a:t>
            </a:r>
            <a:r>
              <a:rPr lang="ru-RU" dirty="0"/>
              <a:t>.</a:t>
            </a:r>
            <a:r>
              <a:rPr lang="ru-RU" dirty="0" smtClean="0"/>
              <a:t>, Жилкин В.М</a:t>
            </a:r>
            <a:r>
              <a:rPr lang="ru-RU" dirty="0"/>
              <a:t>.</a:t>
            </a:r>
            <a:r>
              <a:rPr lang="ru-RU" dirty="0" smtClean="0"/>
              <a:t>, Кашина С.В., Солодских</a:t>
            </a:r>
            <a:r>
              <a:rPr lang="ru-RU" dirty="0"/>
              <a:t> П.И.</a:t>
            </a:r>
            <a:r>
              <a:rPr lang="ru-RU" dirty="0" smtClean="0"/>
              <a:t>, Воробьев </a:t>
            </a:r>
            <a:r>
              <a:rPr lang="ru-RU" dirty="0"/>
              <a:t>Д.Ю.</a:t>
            </a:r>
            <a:r>
              <a:rPr lang="ru-RU" dirty="0" smtClean="0"/>
              <a:t>, Неумолотов А.С., Посадская О.В., Казакова В.В., Галкин А.О., коллектив ЦМИ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4181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64765" y="471654"/>
            <a:ext cx="4477733" cy="459206"/>
          </a:xfrm>
        </p:spPr>
        <p:txBody>
          <a:bodyPr/>
          <a:lstStyle/>
          <a:p>
            <a:pPr algn="ctr"/>
            <a:r>
              <a:rPr lang="ru-RU" altLang="ru-RU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 метрологии</a:t>
            </a: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975" y="1442302"/>
            <a:ext cx="3182725" cy="3774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25" y="1357460"/>
            <a:ext cx="3335514" cy="4062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Прямоугольник 32">
            <a:extLst>
              <a:ext uri="{FF2B5EF4-FFF2-40B4-BE49-F238E27FC236}"/>
            </a:extLst>
          </p:cNvPr>
          <p:cNvSpPr/>
          <p:nvPr/>
        </p:nvSpPr>
        <p:spPr>
          <a:xfrm>
            <a:off x="825500" y="5416550"/>
            <a:ext cx="3208338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i="1" dirty="0">
                <a:solidFill>
                  <a:schemeClr val="accent5">
                    <a:lumMod val="50000"/>
                  </a:schemeClr>
                </a:solidFill>
              </a:rPr>
              <a:t>Установка поверочная дозиметрическая рентгеновского излучения УПДРИ-1</a:t>
            </a:r>
          </a:p>
          <a:p>
            <a:pPr algn="ctr">
              <a:defRPr/>
            </a:pPr>
            <a:endParaRPr lang="ru-RU" sz="12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4" name="Прямоугольник 33">
            <a:extLst>
              <a:ext uri="{FF2B5EF4-FFF2-40B4-BE49-F238E27FC236}"/>
            </a:extLst>
          </p:cNvPr>
          <p:cNvSpPr/>
          <p:nvPr/>
        </p:nvSpPr>
        <p:spPr>
          <a:xfrm>
            <a:off x="4959350" y="5419725"/>
            <a:ext cx="2759075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i="1" dirty="0">
                <a:solidFill>
                  <a:schemeClr val="accent5">
                    <a:lumMod val="50000"/>
                  </a:schemeClr>
                </a:solidFill>
              </a:rPr>
              <a:t>Установка поверочная дозиметрическая гамма-излучения УПГД-7Н</a:t>
            </a:r>
          </a:p>
          <a:p>
            <a:pPr algn="ctr">
              <a:defRPr/>
            </a:pPr>
            <a:endParaRPr lang="ru-RU" sz="14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567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64765" y="471654"/>
            <a:ext cx="4477733" cy="459206"/>
          </a:xfrm>
        </p:spPr>
        <p:txBody>
          <a:bodyPr/>
          <a:lstStyle/>
          <a:p>
            <a:pPr algn="ctr"/>
            <a:r>
              <a:rPr lang="ru-RU" altLang="ru-RU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</a:t>
            </a: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11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2759646" cy="45009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88936" y="1124744"/>
            <a:ext cx="51234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kern="0" dirty="0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Приобретено:</a:t>
            </a:r>
          </a:p>
          <a:p>
            <a:r>
              <a:rPr lang="ru-RU" kern="0" dirty="0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Охладитель увлажнитель, </a:t>
            </a:r>
            <a:r>
              <a:rPr lang="ru-RU" kern="0" dirty="0" err="1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термогигростат</a:t>
            </a:r>
            <a:r>
              <a:rPr lang="ru-RU" kern="0" dirty="0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MB70H SABIEL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88935" y="2241958"/>
            <a:ext cx="476525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kern="0" dirty="0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Причина реализации</a:t>
            </a:r>
            <a:r>
              <a:rPr lang="ru-RU" sz="1400" b="1" kern="0" dirty="0" smtClean="0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sz="1400" b="1" kern="0" dirty="0">
              <a:solidFill>
                <a:srgbClr val="0032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63525" algn="just"/>
            <a:r>
              <a:rPr lang="ru-RU" sz="1400" dirty="0" smtClean="0">
                <a:solidFill>
                  <a:srgbClr val="003274"/>
                </a:solidFill>
              </a:rPr>
              <a:t>Создание </a:t>
            </a:r>
            <a:r>
              <a:rPr lang="ru-RU" sz="1400" dirty="0">
                <a:solidFill>
                  <a:srgbClr val="003274"/>
                </a:solidFill>
              </a:rPr>
              <a:t>требуемых при проведении испытаний климатических условий </a:t>
            </a:r>
            <a:r>
              <a:rPr lang="ru-RU" sz="1400" dirty="0" smtClean="0">
                <a:solidFill>
                  <a:srgbClr val="003274"/>
                </a:solidFill>
              </a:rPr>
              <a:t>при </a:t>
            </a:r>
            <a:r>
              <a:rPr lang="ru-RU" sz="1400" dirty="0">
                <a:solidFill>
                  <a:srgbClr val="003274"/>
                </a:solidFill>
              </a:rPr>
              <a:t>исполнении АО «СНИИП» договорных обязательств, в том </a:t>
            </a:r>
            <a:r>
              <a:rPr lang="ru-RU" sz="1400" dirty="0" smtClean="0">
                <a:solidFill>
                  <a:srgbClr val="003274"/>
                </a:solidFill>
              </a:rPr>
              <a:t>числе международных. </a:t>
            </a:r>
            <a:r>
              <a:rPr lang="ru-RU" sz="1400" dirty="0">
                <a:solidFill>
                  <a:srgbClr val="003274"/>
                </a:solidFill>
              </a:rPr>
              <a:t>Требования к внешним климатическим условиям окружающей среды </a:t>
            </a:r>
            <a:r>
              <a:rPr lang="ru-RU" sz="1400" dirty="0" smtClean="0">
                <a:solidFill>
                  <a:srgbClr val="003274"/>
                </a:solidFill>
              </a:rPr>
              <a:t>при проведении </a:t>
            </a:r>
            <a:r>
              <a:rPr lang="ru-RU" sz="1400" dirty="0">
                <a:solidFill>
                  <a:srgbClr val="003274"/>
                </a:solidFill>
              </a:rPr>
              <a:t>испытаний приводятся в документах, содержащих </a:t>
            </a:r>
            <a:r>
              <a:rPr lang="ru-RU" sz="1400" dirty="0" smtClean="0">
                <a:solidFill>
                  <a:srgbClr val="003274"/>
                </a:solidFill>
              </a:rPr>
              <a:t>методики испытаний </a:t>
            </a:r>
            <a:r>
              <a:rPr lang="ru-RU" sz="1400" dirty="0" smtClean="0">
                <a:solidFill>
                  <a:srgbClr val="003274"/>
                </a:solidFill>
              </a:rPr>
              <a:t>согласно утвержденной </a:t>
            </a:r>
            <a:r>
              <a:rPr lang="ru-RU" sz="1400" dirty="0">
                <a:solidFill>
                  <a:srgbClr val="003274"/>
                </a:solidFill>
              </a:rPr>
              <a:t>области аккредитации, что </a:t>
            </a:r>
            <a:r>
              <a:rPr lang="ru-RU" sz="1400" dirty="0" smtClean="0">
                <a:solidFill>
                  <a:srgbClr val="003274"/>
                </a:solidFill>
              </a:rPr>
              <a:t>применятся для </a:t>
            </a:r>
            <a:r>
              <a:rPr lang="ru-RU" sz="1400" dirty="0">
                <a:solidFill>
                  <a:srgbClr val="003274"/>
                </a:solidFill>
              </a:rPr>
              <a:t>подготовки к испытаниям и в процессе проведения испытаний. </a:t>
            </a:r>
          </a:p>
          <a:p>
            <a:pPr indent="263525" algn="just"/>
            <a:r>
              <a:rPr lang="ru-RU" sz="1400" dirty="0">
                <a:solidFill>
                  <a:srgbClr val="003274"/>
                </a:solidFill>
              </a:rPr>
              <a:t>Требования к внешним климатическим условиям указаны в ГОСТ 15150-69</a:t>
            </a:r>
            <a:r>
              <a:rPr lang="ru-RU" sz="1400" dirty="0" smtClean="0">
                <a:solidFill>
                  <a:srgbClr val="003274"/>
                </a:solidFill>
              </a:rPr>
              <a:t>, в </a:t>
            </a:r>
            <a:r>
              <a:rPr lang="ru-RU" sz="1400" dirty="0">
                <a:solidFill>
                  <a:srgbClr val="003274"/>
                </a:solidFill>
              </a:rPr>
              <a:t>эксплуатационной документации на изделия. Дополнительные </a:t>
            </a:r>
            <a:r>
              <a:rPr lang="ru-RU" sz="1400" dirty="0" smtClean="0">
                <a:solidFill>
                  <a:srgbClr val="003274"/>
                </a:solidFill>
              </a:rPr>
              <a:t>сведения о </a:t>
            </a:r>
            <a:r>
              <a:rPr lang="ru-RU" sz="1400" dirty="0">
                <a:solidFill>
                  <a:srgbClr val="003274"/>
                </a:solidFill>
              </a:rPr>
              <a:t>необходимых показателях внешних условий, в том числе </a:t>
            </a:r>
            <a:r>
              <a:rPr lang="ru-RU" sz="1400" dirty="0" smtClean="0">
                <a:solidFill>
                  <a:srgbClr val="003274"/>
                </a:solidFill>
              </a:rPr>
              <a:t>допустимых отклонениях </a:t>
            </a:r>
            <a:r>
              <a:rPr lang="ru-RU" sz="1400" dirty="0">
                <a:solidFill>
                  <a:srgbClr val="003274"/>
                </a:solidFill>
              </a:rPr>
              <a:t>от них могут содержаться в документации </a:t>
            </a:r>
            <a:r>
              <a:rPr lang="ru-RU" sz="1400" dirty="0" smtClean="0">
                <a:solidFill>
                  <a:srgbClr val="003274"/>
                </a:solidFill>
              </a:rPr>
              <a:t>предоставленной заказчиком </a:t>
            </a:r>
            <a:r>
              <a:rPr lang="ru-RU" sz="1400" dirty="0">
                <a:solidFill>
                  <a:srgbClr val="003274"/>
                </a:solidFill>
              </a:rPr>
              <a:t>(например, конструкторская и эксплуатационная </a:t>
            </a:r>
            <a:r>
              <a:rPr lang="ru-RU" sz="1400" dirty="0" smtClean="0">
                <a:solidFill>
                  <a:srgbClr val="003274"/>
                </a:solidFill>
              </a:rPr>
              <a:t>документация на </a:t>
            </a:r>
            <a:r>
              <a:rPr lang="ru-RU" sz="1400" dirty="0">
                <a:solidFill>
                  <a:srgbClr val="003274"/>
                </a:solidFill>
              </a:rPr>
              <a:t>испытываемое изделие, ТУ, ПМ и т.п.).</a:t>
            </a:r>
          </a:p>
          <a:p>
            <a:endParaRPr lang="ru-RU" sz="1400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361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64765" y="471654"/>
            <a:ext cx="4477733" cy="459206"/>
          </a:xfrm>
        </p:spPr>
        <p:txBody>
          <a:bodyPr/>
          <a:lstStyle/>
          <a:p>
            <a:pPr algn="ctr"/>
            <a:r>
              <a:rPr lang="ru-RU" altLang="ru-RU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1468" y="1087094"/>
            <a:ext cx="8149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kern="0" dirty="0" smtClean="0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Приобретено:</a:t>
            </a:r>
          </a:p>
          <a:p>
            <a:r>
              <a:rPr lang="ru-RU" kern="0" dirty="0" err="1" smtClean="0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Экстраполяционная</a:t>
            </a:r>
            <a:r>
              <a:rPr lang="ru-RU" kern="0" dirty="0" smtClean="0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kern="0" dirty="0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камера </a:t>
            </a:r>
            <a:r>
              <a:rPr lang="ru-RU" kern="0" dirty="0" err="1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Бёма</a:t>
            </a:r>
            <a:r>
              <a:rPr lang="ru-RU" kern="0" dirty="0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тип 23392 для измерения поглощенной дозы и мощности поглощенной дозы бета-излучения</a:t>
            </a:r>
          </a:p>
        </p:txBody>
      </p:sp>
      <p:pic>
        <p:nvPicPr>
          <p:cNvPr id="8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64" y="2446787"/>
            <a:ext cx="3968440" cy="223224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657764" y="4904992"/>
            <a:ext cx="764725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kern="0" dirty="0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Планируемый результат:</a:t>
            </a:r>
          </a:p>
          <a:p>
            <a:pPr algn="just"/>
            <a:r>
              <a:rPr lang="ru-RU" kern="0" dirty="0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вторичного эталона поглощенной дозы и мощности поглощенной дозы бета-излучения, повышение точности и качества метрологического обеспечения дозиметрии бета-излучения.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86779" y="2166658"/>
            <a:ext cx="371416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kern="0" dirty="0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преимущества:</a:t>
            </a:r>
          </a:p>
          <a:p>
            <a:endParaRPr lang="ru-RU" sz="1400" kern="0" dirty="0">
              <a:solidFill>
                <a:srgbClr val="0032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58775" algn="just"/>
            <a:r>
              <a:rPr lang="ru-RU" sz="1400" kern="0" dirty="0" smtClean="0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Позволяет проводить высокоточные </a:t>
            </a:r>
            <a:r>
              <a:rPr lang="ru-RU" sz="1400" kern="0" dirty="0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измерения поглощенной дозы (ПД) и мощности поглощенной дозы (МПД) бета-излучения</a:t>
            </a:r>
          </a:p>
          <a:p>
            <a:pPr indent="358775" algn="just"/>
            <a:r>
              <a:rPr lang="ru-RU" sz="1400" kern="0" dirty="0" smtClean="0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Подключение </a:t>
            </a:r>
            <a:r>
              <a:rPr lang="ru-RU" sz="1400" kern="0" dirty="0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камеры производится к уже имеющемуся измерительному пульту эталонного дозиметра </a:t>
            </a:r>
            <a:r>
              <a:rPr lang="en-US" sz="1400" kern="0" dirty="0" smtClean="0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PTW-</a:t>
            </a:r>
            <a:r>
              <a:rPr lang="en-US" sz="1400" kern="0" dirty="0" err="1" smtClean="0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Unidos</a:t>
            </a:r>
            <a:endParaRPr lang="ru-RU" sz="1400" kern="0" dirty="0">
              <a:solidFill>
                <a:srgbClr val="0032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464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64765" y="471654"/>
            <a:ext cx="4477733" cy="459206"/>
          </a:xfrm>
        </p:spPr>
        <p:txBody>
          <a:bodyPr/>
          <a:lstStyle/>
          <a:p>
            <a:pPr algn="ctr"/>
            <a:r>
              <a:rPr lang="ru-RU" altLang="ru-RU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1468" y="1087094"/>
            <a:ext cx="8149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kern="0" dirty="0" smtClean="0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Приобретено:</a:t>
            </a:r>
          </a:p>
          <a:p>
            <a:r>
              <a:rPr lang="ru-RU" kern="0" dirty="0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Широкая плоско-параллельная трансмиссионная </a:t>
            </a:r>
            <a:r>
              <a:rPr lang="ru-RU" kern="0" dirty="0" smtClean="0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камера тип </a:t>
            </a:r>
            <a:r>
              <a:rPr lang="ru-RU" kern="0" dirty="0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34013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57764" y="4904992"/>
            <a:ext cx="764725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kern="0" dirty="0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Планируемый результат:</a:t>
            </a:r>
          </a:p>
          <a:p>
            <a:pPr algn="just"/>
            <a:r>
              <a:rPr lang="ru-RU" kern="0" dirty="0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 широкой плоско-параллельной трансмиссионной камеры тип 34014 повысит надежность, стабильность и точность</a:t>
            </a:r>
            <a:r>
              <a:rPr lang="en-US" kern="0" dirty="0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kern="0" dirty="0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измерений дозовых характеристик поля рентгеновского излучения и позволит перевести эталон в разряд вторичного.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28182" y="2165046"/>
            <a:ext cx="29977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kern="0" dirty="0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Причина реализации:</a:t>
            </a:r>
          </a:p>
          <a:p>
            <a:endParaRPr lang="ru-RU" kern="0" dirty="0">
              <a:solidFill>
                <a:srgbClr val="0032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kern="0" dirty="0" smtClean="0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Замена </a:t>
            </a:r>
            <a:r>
              <a:rPr lang="ru-RU" kern="0" dirty="0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физически и морально устаревшей камеры-монитора (1974 </a:t>
            </a:r>
            <a:r>
              <a:rPr lang="ru-RU" kern="0" dirty="0" err="1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г.в</a:t>
            </a:r>
            <a:r>
              <a:rPr lang="ru-RU" kern="0" dirty="0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.), применяющейся на эталонной рентгеновской установке УПДРИ-01</a:t>
            </a: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64" y="1990164"/>
            <a:ext cx="3723600" cy="220476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4202797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64765" y="471654"/>
            <a:ext cx="4477733" cy="459206"/>
          </a:xfrm>
        </p:spPr>
        <p:txBody>
          <a:bodyPr/>
          <a:lstStyle/>
          <a:p>
            <a:pPr algn="ctr"/>
            <a:r>
              <a:rPr lang="ru-RU" altLang="ru-RU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2898" y="1045938"/>
            <a:ext cx="41996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kern="0" dirty="0" smtClean="0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Приобретаются: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086" y="1212155"/>
            <a:ext cx="3983051" cy="25341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898" y="3021436"/>
            <a:ext cx="3171825" cy="332422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003631" y="438334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3274"/>
                </a:solidFill>
              </a:rPr>
              <a:t>Сертифицированный </a:t>
            </a:r>
            <a:r>
              <a:rPr lang="ru-RU" dirty="0">
                <a:solidFill>
                  <a:srgbClr val="003274"/>
                </a:solidFill>
              </a:rPr>
              <a:t>упаковочный  транспортный комплект </a:t>
            </a:r>
            <a:r>
              <a:rPr lang="ru-RU" dirty="0" smtClean="0">
                <a:solidFill>
                  <a:srgbClr val="003274"/>
                </a:solidFill>
              </a:rPr>
              <a:t>– транспортировка нейтронных ИИИ.</a:t>
            </a:r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2898" y="1613696"/>
            <a:ext cx="33872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dirty="0">
                <a:solidFill>
                  <a:srgbClr val="003274"/>
                </a:solidFill>
              </a:rPr>
              <a:t>МКС-01А «МУЛЬТИРАД»</a:t>
            </a:r>
            <a:br>
              <a:rPr lang="ru-RU" dirty="0">
                <a:solidFill>
                  <a:srgbClr val="003274"/>
                </a:solidFill>
              </a:rPr>
            </a:br>
            <a:r>
              <a:rPr lang="ru-RU" dirty="0">
                <a:solidFill>
                  <a:srgbClr val="003274"/>
                </a:solidFill>
              </a:rPr>
              <a:t>установка спектрометрическая</a:t>
            </a:r>
          </a:p>
          <a:p>
            <a:pPr fontAlgn="ctr"/>
            <a:r>
              <a:rPr lang="ru-RU" dirty="0">
                <a:solidFill>
                  <a:srgbClr val="003274"/>
                </a:solidFill>
              </a:rPr>
              <a:t>(альфа-, бета-).</a:t>
            </a:r>
          </a:p>
        </p:txBody>
      </p:sp>
    </p:spTree>
    <p:extLst>
      <p:ext uri="{BB962C8B-B14F-4D97-AF65-F5344CB8AC3E}">
        <p14:creationId xmlns:p14="http://schemas.microsoft.com/office/powerpoint/2010/main" val="2006047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64765" y="471654"/>
            <a:ext cx="4477733" cy="459206"/>
          </a:xfrm>
        </p:spPr>
        <p:txBody>
          <a:bodyPr/>
          <a:lstStyle/>
          <a:p>
            <a:pPr algn="ctr"/>
            <a:r>
              <a:rPr lang="ru-RU" altLang="ru-RU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2898" y="1045938"/>
            <a:ext cx="78272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kern="0" dirty="0" smtClean="0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Модернизация </a:t>
            </a:r>
            <a:r>
              <a:rPr lang="ru-RU" b="1" kern="0" dirty="0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установок УПГ-02, УПГД-1, УПГД-1М, КИС-НРД-МБ</a:t>
            </a:r>
          </a:p>
        </p:txBody>
      </p:sp>
      <p:pic>
        <p:nvPicPr>
          <p:cNvPr id="1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02" y="1530348"/>
            <a:ext cx="4043818" cy="206127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23250" y="1530348"/>
            <a:ext cx="162256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kern="0" dirty="0" smtClean="0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УПГД-1</a:t>
            </a:r>
          </a:p>
          <a:p>
            <a:pPr algn="ctr"/>
            <a:r>
              <a:rPr lang="ru-RU" sz="3200" b="1" kern="0" dirty="0" smtClean="0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endParaRPr lang="ru-RU" sz="3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06554" y="4586806"/>
            <a:ext cx="196399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kern="0" dirty="0" smtClean="0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УПГД-1М</a:t>
            </a:r>
            <a:endParaRPr lang="ru-RU" sz="3200" b="1" kern="0" dirty="0" smtClean="0">
              <a:solidFill>
                <a:srgbClr val="0032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b="1" kern="0" dirty="0" smtClean="0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endParaRPr lang="ru-RU" sz="3200" dirty="0"/>
          </a:p>
        </p:txBody>
      </p:sp>
      <p:sp>
        <p:nvSpPr>
          <p:cNvPr id="15" name="Стрелка вправо 14"/>
          <p:cNvSpPr/>
          <p:nvPr/>
        </p:nvSpPr>
        <p:spPr>
          <a:xfrm rot="10800000">
            <a:off x="4777652" y="1806343"/>
            <a:ext cx="315739" cy="279338"/>
          </a:xfrm>
          <a:prstGeom prst="rightArrow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3687892" y="4985746"/>
            <a:ext cx="315739" cy="279338"/>
          </a:xfrm>
          <a:prstGeom prst="rightArrow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652" y="3412988"/>
            <a:ext cx="3707375" cy="308789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654137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64765" y="471654"/>
            <a:ext cx="4477733" cy="459206"/>
          </a:xfrm>
        </p:spPr>
        <p:txBody>
          <a:bodyPr/>
          <a:lstStyle/>
          <a:p>
            <a:pPr algn="ctr"/>
            <a:r>
              <a:rPr lang="ru-RU" altLang="ru-RU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2898" y="1045938"/>
            <a:ext cx="78272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kern="0" dirty="0" smtClean="0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Модернизация </a:t>
            </a:r>
            <a:r>
              <a:rPr lang="ru-RU" b="1" kern="0" dirty="0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установок УПГ-02, УПГД-1, УПГД-1М, КИС-НРД-МБ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972219" y="1547072"/>
            <a:ext cx="155844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kern="0" dirty="0" smtClean="0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УПГ-02</a:t>
            </a:r>
            <a:endParaRPr lang="ru-RU" sz="3200" b="1" kern="0" dirty="0" smtClean="0">
              <a:solidFill>
                <a:srgbClr val="0032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b="1" kern="0" dirty="0" smtClean="0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endParaRPr lang="ru-RU" sz="3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00961" y="5019406"/>
            <a:ext cx="279756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kern="0" dirty="0" smtClean="0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КИС-НРД-МБ</a:t>
            </a:r>
            <a:endParaRPr lang="ru-RU" sz="3200" b="1" kern="0" dirty="0" smtClean="0">
              <a:solidFill>
                <a:srgbClr val="0032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b="1" kern="0" dirty="0" smtClean="0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endParaRPr lang="ru-RU" sz="3200" dirty="0"/>
          </a:p>
        </p:txBody>
      </p:sp>
      <p:sp>
        <p:nvSpPr>
          <p:cNvPr id="15" name="Стрелка вправо 14"/>
          <p:cNvSpPr/>
          <p:nvPr/>
        </p:nvSpPr>
        <p:spPr>
          <a:xfrm rot="10800000">
            <a:off x="6242498" y="1838079"/>
            <a:ext cx="315739" cy="279338"/>
          </a:xfrm>
          <a:prstGeom prst="rightArrow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3224280" y="5496744"/>
            <a:ext cx="315739" cy="279338"/>
          </a:xfrm>
          <a:prstGeom prst="rightArrow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09" y="1530347"/>
            <a:ext cx="2386483" cy="264655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962" y="1501681"/>
            <a:ext cx="2429064" cy="267522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52" y="4263316"/>
            <a:ext cx="2557245" cy="238667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730" y="4263316"/>
            <a:ext cx="2058504" cy="193952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4272400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64765" y="471654"/>
            <a:ext cx="4477733" cy="459206"/>
          </a:xfrm>
        </p:spPr>
        <p:txBody>
          <a:bodyPr/>
          <a:lstStyle/>
          <a:p>
            <a:pPr algn="ctr"/>
            <a:r>
              <a:rPr lang="ru-RU" altLang="ru-RU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2898" y="1045938"/>
            <a:ext cx="78272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kern="0" dirty="0" smtClean="0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Модернизация </a:t>
            </a:r>
            <a:r>
              <a:rPr lang="ru-RU" b="1" kern="0" dirty="0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установок УПГ-02, УПГД-1, УПГД-1М, КИС-НРД-МБ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32563" y="1530348"/>
            <a:ext cx="33425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kern="0" dirty="0" smtClean="0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УПГД-1, УПГД-1М, УПГ-02</a:t>
            </a:r>
            <a:endParaRPr lang="ru-RU" sz="2000" b="1" kern="0" dirty="0" smtClean="0">
              <a:solidFill>
                <a:srgbClr val="0032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kern="0" dirty="0" smtClean="0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</a:t>
            </a:r>
            <a:endParaRPr lang="ru-RU" sz="2000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8420148" y="4073207"/>
            <a:ext cx="315739" cy="279338"/>
          </a:xfrm>
          <a:prstGeom prst="rightArrow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85" y="2628721"/>
            <a:ext cx="2986588" cy="398935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220" y="2586931"/>
            <a:ext cx="3035174" cy="405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14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64765" y="471654"/>
            <a:ext cx="4477733" cy="459206"/>
          </a:xfrm>
        </p:spPr>
        <p:txBody>
          <a:bodyPr/>
          <a:lstStyle/>
          <a:p>
            <a:pPr algn="ctr"/>
            <a:r>
              <a:rPr lang="ru-RU" altLang="ru-RU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2898" y="1045938"/>
            <a:ext cx="78272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kern="0" dirty="0" smtClean="0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Модернизация </a:t>
            </a:r>
            <a:r>
              <a:rPr lang="ru-RU" b="1" kern="0" dirty="0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установок УПГ-02, УПГД-1, УПГД-1М, КИС-НРД-МБ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38" y="2353312"/>
            <a:ext cx="7379235" cy="415082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532563" y="1530348"/>
            <a:ext cx="33425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kern="0" dirty="0" smtClean="0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УПГД-1, УПГД-1М, УПГ-02</a:t>
            </a:r>
            <a:endParaRPr lang="ru-RU" sz="2000" b="1" kern="0" dirty="0" smtClean="0">
              <a:solidFill>
                <a:srgbClr val="0032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kern="0" dirty="0" smtClean="0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58999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64765" y="471654"/>
            <a:ext cx="4477733" cy="459206"/>
          </a:xfrm>
        </p:spPr>
        <p:txBody>
          <a:bodyPr/>
          <a:lstStyle/>
          <a:p>
            <a:pPr algn="ctr"/>
            <a:r>
              <a:rPr lang="ru-RU" altLang="ru-RU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Планирование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6019" y="1488998"/>
            <a:ext cx="8157213" cy="3370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b="1" kern="0" dirty="0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Разработка, изготовление и внедрение эталона единицы мощности кермы в воздухе с диапазоном воспроизведения до 120 Гр/ч</a:t>
            </a:r>
            <a:r>
              <a:rPr lang="ru-RU" sz="1600" b="1" kern="0" dirty="0" smtClean="0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b="1" kern="0" dirty="0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Разработка, изготовление и внедрение эталона единицы мощности кермы в воздухе в диапазоне энергий фотонного излучения от 3,0 до 8,0 МэВ</a:t>
            </a:r>
            <a:r>
              <a:rPr lang="ru-RU" sz="1600" b="1" kern="0" dirty="0" smtClean="0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b="1" kern="0" dirty="0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Разработка, изготовление и внедрение эталона единиц мощности кермы в воздухе и мощности </a:t>
            </a:r>
            <a:r>
              <a:rPr lang="ru-RU" sz="1600" b="1" kern="0" dirty="0" err="1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амбиентного</a:t>
            </a:r>
            <a:r>
              <a:rPr lang="ru-RU" sz="1600" b="1" kern="0" dirty="0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эквивалента дозы.  Эталонный дозиметр фотонного излучения</a:t>
            </a:r>
            <a:r>
              <a:rPr lang="ru-RU" sz="1600" b="1" kern="0" dirty="0" smtClean="0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b="1" kern="0" dirty="0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Оснащение камерой </a:t>
            </a:r>
            <a:r>
              <a:rPr lang="ru-RU" sz="1600" b="1" kern="0" dirty="0" smtClean="0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пыли.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b="1" kern="0" dirty="0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Оснащение камерой </a:t>
            </a:r>
            <a:r>
              <a:rPr lang="ru-RU" sz="1600" b="1" kern="0" dirty="0" smtClean="0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дождя.</a:t>
            </a:r>
            <a:endParaRPr lang="ru-RU" sz="1600" b="1" kern="0" dirty="0">
              <a:solidFill>
                <a:srgbClr val="0032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522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4463" y="512949"/>
            <a:ext cx="8041062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ru-RU" altLang="ru-RU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	АО </a:t>
            </a:r>
            <a:r>
              <a:rPr lang="ru-RU" altLang="ru-RU" sz="2000" dirty="0">
                <a:solidFill>
                  <a:schemeClr val="bg1"/>
                </a:solidFill>
                <a:latin typeface="Arial" panose="020B0604020202020204" pitchFamily="34" charset="0"/>
              </a:rPr>
              <a:t>«СНИИП» (Акционерное общество «Специализированный научно-исследовательский институт приборостроения») является одной из ведущих научных организаций в области ядерного приборостроения, которая решает задачи повышения ядерной и радиационной безопасности ядерных установок и радиационно-опасных объектов, обеспечения радиационной безопасности населения страны и сохранения экологии окружающей среды. </a:t>
            </a:r>
          </a:p>
          <a:p>
            <a:pPr algn="just">
              <a:lnSpc>
                <a:spcPct val="125000"/>
              </a:lnSpc>
            </a:pPr>
            <a:r>
              <a:rPr lang="ru-RU" altLang="en-US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	Центр </a:t>
            </a:r>
            <a:r>
              <a:rPr lang="ru-RU" altLang="en-US" sz="2000" dirty="0">
                <a:solidFill>
                  <a:schemeClr val="bg1"/>
                </a:solidFill>
                <a:latin typeface="Arial" panose="020B0604020202020204" pitchFamily="34" charset="0"/>
              </a:rPr>
              <a:t>метрологии и </a:t>
            </a:r>
            <a:r>
              <a:rPr lang="ru-RU" altLang="en-US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испытаний (ЦМИ) </a:t>
            </a:r>
            <a:r>
              <a:rPr lang="ru-RU" altLang="en-US" sz="2000" dirty="0">
                <a:solidFill>
                  <a:schemeClr val="bg1"/>
                </a:solidFill>
                <a:latin typeface="Arial" panose="020B0604020202020204" pitchFamily="34" charset="0"/>
              </a:rPr>
              <a:t>является структурным подразделением АО «СНИИП» и включает в себя метрологическое и испытательное оборудование, высококвалифицированный персонал и документально подтвержденные возможности </a:t>
            </a:r>
            <a:r>
              <a:rPr lang="ru-RU" altLang="ru-RU" sz="2000" dirty="0">
                <a:solidFill>
                  <a:schemeClr val="bg1"/>
                </a:solidFill>
                <a:latin typeface="Arial" panose="020B0604020202020204" pitchFamily="34" charset="0"/>
              </a:rPr>
              <a:t>выполнять работы и/или оказывать услуги в области обеспечения единства </a:t>
            </a:r>
            <a:r>
              <a:rPr lang="ru-RU" altLang="ru-RU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измерений и оценке соответствия.</a:t>
            </a:r>
            <a:endParaRPr lang="ru-RU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8782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Спасибо</a:t>
            </a:r>
          </a:p>
          <a:p>
            <a:r>
              <a:rPr lang="ru-RU" dirty="0"/>
              <a:t>за внимание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13.10.2022 г.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Тел.: +7 (49</a:t>
            </a:r>
            <a:r>
              <a:rPr lang="en-US" dirty="0"/>
              <a:t>9</a:t>
            </a:r>
            <a:r>
              <a:rPr lang="ru-RU" dirty="0"/>
              <a:t>) 968 60 60, доб. 1372</a:t>
            </a:r>
          </a:p>
          <a:p>
            <a:r>
              <a:rPr lang="ru-RU" dirty="0"/>
              <a:t>Моб. тел.: +7 (981) 838 66 36</a:t>
            </a:r>
          </a:p>
          <a:p>
            <a:r>
              <a:rPr lang="ru-RU" dirty="0"/>
              <a:t>E-</a:t>
            </a:r>
            <a:r>
              <a:rPr lang="ru-RU" dirty="0" err="1"/>
              <a:t>mail</a:t>
            </a:r>
            <a:r>
              <a:rPr lang="ru-RU" dirty="0"/>
              <a:t>: </a:t>
            </a:r>
            <a:r>
              <a:rPr lang="en-US" dirty="0" err="1"/>
              <a:t>RALevin</a:t>
            </a:r>
            <a:r>
              <a:rPr lang="ru-RU" dirty="0"/>
              <a:t>@</a:t>
            </a:r>
            <a:r>
              <a:rPr lang="en-US" dirty="0" err="1"/>
              <a:t>sniip</a:t>
            </a:r>
            <a:r>
              <a:rPr lang="ru-RU" dirty="0"/>
              <a:t>.</a:t>
            </a:r>
            <a:r>
              <a:rPr lang="ru-RU" dirty="0" err="1"/>
              <a:t>ru</a:t>
            </a:r>
            <a:endParaRPr lang="ru-RU" dirty="0"/>
          </a:p>
          <a:p>
            <a:r>
              <a:rPr lang="ru-RU" dirty="0" err="1"/>
              <a:t>www</a:t>
            </a:r>
            <a:r>
              <a:rPr lang="ru-RU" dirty="0"/>
              <a:t>.</a:t>
            </a:r>
            <a:r>
              <a:rPr lang="en-US" dirty="0" err="1"/>
              <a:t>sniip</a:t>
            </a:r>
            <a:r>
              <a:rPr lang="ru-RU" dirty="0"/>
              <a:t>.</a:t>
            </a:r>
            <a:r>
              <a:rPr lang="en-US" dirty="0" err="1"/>
              <a:t>ru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Журавлев Алексей Владимирович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/>
              <a:t>Главный метролог – начальник ЦМИ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5386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749" y="315094"/>
            <a:ext cx="8066088" cy="891537"/>
          </a:xfrm>
        </p:spPr>
        <p:txBody>
          <a:bodyPr/>
          <a:lstStyle/>
          <a:p>
            <a:pPr algn="ctr"/>
            <a:r>
              <a:rPr lang="ru-RU" altLang="ru-RU" dirty="0" smtClean="0">
                <a:solidFill>
                  <a:srgbClr val="0070C0"/>
                </a:solidFill>
                <a:latin typeface="Arial" panose="020B0604020202020204" pitchFamily="34" charset="0"/>
              </a:rPr>
              <a:t>Деятельность </a:t>
            </a:r>
            <a:r>
              <a:rPr lang="ru-RU" altLang="ru-RU" dirty="0">
                <a:solidFill>
                  <a:srgbClr val="0070C0"/>
                </a:solidFill>
                <a:latin typeface="Arial" panose="020B0604020202020204" pitchFamily="34" charset="0"/>
              </a:rPr>
              <a:t>Центра метрологии и </a:t>
            </a:r>
            <a:r>
              <a:rPr lang="ru-RU" altLang="ru-RU" dirty="0" smtClean="0">
                <a:solidFill>
                  <a:srgbClr val="0070C0"/>
                </a:solidFill>
                <a:latin typeface="Arial" panose="020B0604020202020204" pitchFamily="34" charset="0"/>
              </a:rPr>
              <a:t>испытаний АО </a:t>
            </a:r>
            <a:r>
              <a:rPr lang="ru-RU" altLang="ru-RU" dirty="0">
                <a:solidFill>
                  <a:srgbClr val="0070C0"/>
                </a:solidFill>
                <a:latin typeface="Arial" panose="020B0604020202020204" pitchFamily="34" charset="0"/>
              </a:rPr>
              <a:t>«СНИИП»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/>
            </a:extLst>
          </p:cNvPr>
          <p:cNvSpPr txBox="1"/>
          <p:nvPr/>
        </p:nvSpPr>
        <p:spPr>
          <a:xfrm>
            <a:off x="541337" y="1347803"/>
            <a:ext cx="8064500" cy="4921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600" b="1" dirty="0">
                <a:solidFill>
                  <a:srgbClr val="7030A0"/>
                </a:solidFill>
                <a:cs typeface="Arial" panose="020B0604020202020204" pitchFamily="34" charset="0"/>
              </a:rPr>
              <a:t>Центр метрологии и испытаний (ЦМИ) АО «СНИИП»</a:t>
            </a:r>
          </a:p>
        </p:txBody>
      </p:sp>
      <p:sp>
        <p:nvSpPr>
          <p:cNvPr id="9" name="TextBox 8">
            <a:extLst>
              <a:ext uri="{FF2B5EF4-FFF2-40B4-BE49-F238E27FC236}"/>
            </a:extLst>
          </p:cNvPr>
          <p:cNvSpPr txBox="1"/>
          <p:nvPr/>
        </p:nvSpPr>
        <p:spPr>
          <a:xfrm>
            <a:off x="541337" y="2292366"/>
            <a:ext cx="1944688" cy="8921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600" b="1" dirty="0">
                <a:solidFill>
                  <a:srgbClr val="7030A0"/>
                </a:solidFill>
                <a:cs typeface="Arial" panose="020B0604020202020204" pitchFamily="34" charset="0"/>
              </a:rPr>
              <a:t>Отдел метрологии</a:t>
            </a:r>
          </a:p>
        </p:txBody>
      </p:sp>
      <p:sp>
        <p:nvSpPr>
          <p:cNvPr id="10" name="TextBox 9">
            <a:extLst>
              <a:ext uri="{FF2B5EF4-FFF2-40B4-BE49-F238E27FC236}"/>
            </a:extLst>
          </p:cNvPr>
          <p:cNvSpPr txBox="1"/>
          <p:nvPr/>
        </p:nvSpPr>
        <p:spPr>
          <a:xfrm>
            <a:off x="2622550" y="2301891"/>
            <a:ext cx="2160587" cy="8937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600" b="1" dirty="0">
                <a:solidFill>
                  <a:srgbClr val="7030A0"/>
                </a:solidFill>
                <a:cs typeface="Arial" panose="020B0604020202020204" pitchFamily="34" charset="0"/>
              </a:rPr>
              <a:t>Отдел</a:t>
            </a:r>
          </a:p>
          <a:p>
            <a:pPr algn="ctr">
              <a:defRPr/>
            </a:pPr>
            <a:r>
              <a:rPr lang="ru-RU" altLang="ru-RU" sz="2600" b="1" dirty="0">
                <a:solidFill>
                  <a:srgbClr val="7030A0"/>
                </a:solidFill>
                <a:cs typeface="Arial" panose="020B0604020202020204" pitchFamily="34" charset="0"/>
              </a:rPr>
              <a:t>испытаний</a:t>
            </a:r>
          </a:p>
        </p:txBody>
      </p:sp>
      <p:sp>
        <p:nvSpPr>
          <p:cNvPr id="11" name="Стрелка вниз 9">
            <a:extLst>
              <a:ext uri="{FF2B5EF4-FFF2-40B4-BE49-F238E27FC236}"/>
            </a:extLst>
          </p:cNvPr>
          <p:cNvSpPr/>
          <p:nvPr/>
        </p:nvSpPr>
        <p:spPr>
          <a:xfrm>
            <a:off x="1414462" y="1884378"/>
            <a:ext cx="287338" cy="342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трелка вниз 22">
            <a:extLst>
              <a:ext uri="{FF2B5EF4-FFF2-40B4-BE49-F238E27FC236}"/>
            </a:extLst>
          </p:cNvPr>
          <p:cNvSpPr/>
          <p:nvPr/>
        </p:nvSpPr>
        <p:spPr>
          <a:xfrm>
            <a:off x="5643562" y="1884378"/>
            <a:ext cx="287338" cy="342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>
            <a:extLst>
              <a:ext uri="{FF2B5EF4-FFF2-40B4-BE49-F238E27FC236}"/>
            </a:extLst>
          </p:cNvPr>
          <p:cNvSpPr/>
          <p:nvPr/>
        </p:nvSpPr>
        <p:spPr>
          <a:xfrm>
            <a:off x="539748" y="5919400"/>
            <a:ext cx="78878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Предоставление Заказчику высококачественного пакета комплексных услуг в области обеспечения единства измерений ионизирующих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излучений и оценки соответствия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/>
            </a:extLst>
          </p:cNvPr>
          <p:cNvSpPr txBox="1"/>
          <p:nvPr/>
        </p:nvSpPr>
        <p:spPr>
          <a:xfrm>
            <a:off x="539748" y="3657616"/>
            <a:ext cx="1946277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Поверка/ калибровка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 измерений</a:t>
            </a:r>
          </a:p>
        </p:txBody>
      </p:sp>
      <p:sp>
        <p:nvSpPr>
          <p:cNvPr id="15" name="TextBox 14">
            <a:extLst>
              <a:ext uri="{FF2B5EF4-FFF2-40B4-BE49-F238E27FC236}"/>
            </a:extLst>
          </p:cNvPr>
          <p:cNvSpPr txBox="1"/>
          <p:nvPr/>
        </p:nvSpPr>
        <p:spPr>
          <a:xfrm>
            <a:off x="3012715" y="3657616"/>
            <a:ext cx="1731963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Испытания/ оценка соответствия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продукции</a:t>
            </a:r>
          </a:p>
        </p:txBody>
      </p:sp>
      <p:sp>
        <p:nvSpPr>
          <p:cNvPr id="16" name="TextBox 15">
            <a:extLst>
              <a:ext uri="{FF2B5EF4-FFF2-40B4-BE49-F238E27FC236}"/>
            </a:extLst>
          </p:cNvPr>
          <p:cNvSpPr txBox="1"/>
          <p:nvPr/>
        </p:nvSpPr>
        <p:spPr>
          <a:xfrm>
            <a:off x="4921250" y="2282841"/>
            <a:ext cx="1708150" cy="14779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altLang="ru-RU" b="1" dirty="0">
                <a:solidFill>
                  <a:srgbClr val="7030A0"/>
                </a:solidFill>
                <a:cs typeface="Arial" panose="020B0604020202020204" pitchFamily="34" charset="0"/>
              </a:rPr>
              <a:t>Бюро испытаний СИ</a:t>
            </a:r>
          </a:p>
          <a:p>
            <a:pPr algn="ctr">
              <a:defRPr/>
            </a:pPr>
            <a:r>
              <a:rPr lang="ru-RU" altLang="ru-RU" b="1" dirty="0">
                <a:solidFill>
                  <a:srgbClr val="7030A0"/>
                </a:solidFill>
                <a:cs typeface="Arial" panose="020B0604020202020204" pitchFamily="34" charset="0"/>
              </a:rPr>
              <a:t>в целях утверждения типа</a:t>
            </a:r>
          </a:p>
        </p:txBody>
      </p:sp>
      <p:sp>
        <p:nvSpPr>
          <p:cNvPr id="17" name="TextBox 16">
            <a:extLst>
              <a:ext uri="{FF2B5EF4-FFF2-40B4-BE49-F238E27FC236}"/>
            </a:extLst>
          </p:cNvPr>
          <p:cNvSpPr txBox="1"/>
          <p:nvPr/>
        </p:nvSpPr>
        <p:spPr>
          <a:xfrm>
            <a:off x="4921250" y="4225941"/>
            <a:ext cx="1731962" cy="9239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Утверждение типа средств измерений</a:t>
            </a:r>
          </a:p>
        </p:txBody>
      </p:sp>
      <p:sp>
        <p:nvSpPr>
          <p:cNvPr id="18" name="Стрелка вниз 9">
            <a:extLst>
              <a:ext uri="{FF2B5EF4-FFF2-40B4-BE49-F238E27FC236}"/>
            </a:extLst>
          </p:cNvPr>
          <p:cNvSpPr/>
          <p:nvPr/>
        </p:nvSpPr>
        <p:spPr>
          <a:xfrm>
            <a:off x="3557587" y="1884378"/>
            <a:ext cx="288925" cy="342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низ 9">
            <a:extLst>
              <a:ext uri="{FF2B5EF4-FFF2-40B4-BE49-F238E27FC236}"/>
            </a:extLst>
          </p:cNvPr>
          <p:cNvSpPr/>
          <p:nvPr/>
        </p:nvSpPr>
        <p:spPr>
          <a:xfrm>
            <a:off x="5643562" y="3833828"/>
            <a:ext cx="287338" cy="342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низ 9">
            <a:extLst>
              <a:ext uri="{FF2B5EF4-FFF2-40B4-BE49-F238E27FC236}"/>
            </a:extLst>
          </p:cNvPr>
          <p:cNvSpPr/>
          <p:nvPr/>
        </p:nvSpPr>
        <p:spPr>
          <a:xfrm>
            <a:off x="3557587" y="3262328"/>
            <a:ext cx="288925" cy="342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трелка вниз 9">
            <a:extLst>
              <a:ext uri="{FF2B5EF4-FFF2-40B4-BE49-F238E27FC236}"/>
            </a:extLst>
          </p:cNvPr>
          <p:cNvSpPr/>
          <p:nvPr/>
        </p:nvSpPr>
        <p:spPr>
          <a:xfrm>
            <a:off x="1414462" y="3248041"/>
            <a:ext cx="287338" cy="342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вниз 22">
            <a:extLst>
              <a:ext uri="{FF2B5EF4-FFF2-40B4-BE49-F238E27FC236}"/>
            </a:extLst>
          </p:cNvPr>
          <p:cNvSpPr/>
          <p:nvPr/>
        </p:nvSpPr>
        <p:spPr>
          <a:xfrm>
            <a:off x="7615237" y="1884378"/>
            <a:ext cx="287338" cy="342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TextBox 22">
            <a:extLst>
              <a:ext uri="{FF2B5EF4-FFF2-40B4-BE49-F238E27FC236}"/>
            </a:extLst>
          </p:cNvPr>
          <p:cNvSpPr txBox="1"/>
          <p:nvPr/>
        </p:nvSpPr>
        <p:spPr>
          <a:xfrm>
            <a:off x="6780212" y="2282841"/>
            <a:ext cx="1960563" cy="13223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600" b="1" dirty="0">
                <a:solidFill>
                  <a:srgbClr val="7030A0"/>
                </a:solidFill>
                <a:cs typeface="Arial" panose="020B0604020202020204" pitchFamily="34" charset="0"/>
              </a:rPr>
              <a:t>Бюро </a:t>
            </a:r>
            <a:r>
              <a:rPr lang="ru-RU" sz="1600" b="1" dirty="0">
                <a:solidFill>
                  <a:srgbClr val="7030A0"/>
                </a:solidFill>
                <a:cs typeface="Arial" panose="020B0604020202020204" pitchFamily="34" charset="0"/>
              </a:rPr>
              <a:t>метрологической экспертизы, разработки и аттестации методик</a:t>
            </a:r>
            <a:endParaRPr lang="ru-RU" altLang="ru-RU" sz="1600" b="1" dirty="0">
              <a:solidFill>
                <a:srgbClr val="7030A0"/>
              </a:solidFill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/>
            </a:extLst>
          </p:cNvPr>
          <p:cNvSpPr txBox="1"/>
          <p:nvPr/>
        </p:nvSpPr>
        <p:spPr>
          <a:xfrm>
            <a:off x="6780212" y="4117991"/>
            <a:ext cx="2089150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Метрологическая экспертиза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документации, </a:t>
            </a:r>
            <a:r>
              <a:rPr lang="ru-RU" sz="1600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аттестация методик </a:t>
            </a:r>
            <a:r>
              <a:rPr lang="ru-RU" sz="1600" i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измерения</a:t>
            </a:r>
            <a:endParaRPr lang="ru-RU" sz="1600" i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Стрелка вниз 9">
            <a:extLst>
              <a:ext uri="{FF2B5EF4-FFF2-40B4-BE49-F238E27FC236}"/>
            </a:extLst>
          </p:cNvPr>
          <p:cNvSpPr/>
          <p:nvPr/>
        </p:nvSpPr>
        <p:spPr>
          <a:xfrm>
            <a:off x="7651750" y="3716353"/>
            <a:ext cx="287337" cy="342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Стрелка вниз 9">
            <a:extLst>
              <a:ext uri="{FF2B5EF4-FFF2-40B4-BE49-F238E27FC236}"/>
            </a:extLst>
          </p:cNvPr>
          <p:cNvSpPr/>
          <p:nvPr/>
        </p:nvSpPr>
        <p:spPr>
          <a:xfrm>
            <a:off x="2606061" y="3270266"/>
            <a:ext cx="288925" cy="16787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TextBox 27">
            <a:extLst>
              <a:ext uri="{FF2B5EF4-FFF2-40B4-BE49-F238E27FC236}"/>
            </a:extLst>
          </p:cNvPr>
          <p:cNvSpPr txBox="1"/>
          <p:nvPr/>
        </p:nvSpPr>
        <p:spPr>
          <a:xfrm>
            <a:off x="1426116" y="5000307"/>
            <a:ext cx="265343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Направление прочностных расчётов</a:t>
            </a:r>
          </a:p>
        </p:txBody>
      </p:sp>
    </p:spTree>
    <p:extLst>
      <p:ext uri="{BB962C8B-B14F-4D97-AF65-F5344CB8AC3E}">
        <p14:creationId xmlns:p14="http://schemas.microsoft.com/office/powerpoint/2010/main" val="2313145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749" y="315094"/>
            <a:ext cx="8066088" cy="891537"/>
          </a:xfrm>
        </p:spPr>
        <p:txBody>
          <a:bodyPr/>
          <a:lstStyle/>
          <a:p>
            <a:pPr algn="ctr"/>
            <a:r>
              <a:rPr lang="ru-RU" altLang="ru-RU" dirty="0" smtClean="0">
                <a:solidFill>
                  <a:srgbClr val="0070C0"/>
                </a:solidFill>
                <a:latin typeface="Arial" panose="020B0604020202020204" pitchFamily="34" charset="0"/>
              </a:rPr>
              <a:t>Структура </a:t>
            </a:r>
            <a:r>
              <a:rPr lang="ru-RU" altLang="ru-RU" dirty="0">
                <a:solidFill>
                  <a:srgbClr val="0070C0"/>
                </a:solidFill>
                <a:latin typeface="Arial" panose="020B0604020202020204" pitchFamily="34" charset="0"/>
              </a:rPr>
              <a:t>Центра метрологии и </a:t>
            </a:r>
            <a:r>
              <a:rPr lang="ru-RU" altLang="ru-RU" dirty="0" smtClean="0">
                <a:solidFill>
                  <a:srgbClr val="0070C0"/>
                </a:solidFill>
                <a:latin typeface="Arial" panose="020B0604020202020204" pitchFamily="34" charset="0"/>
              </a:rPr>
              <a:t>испытаний АО </a:t>
            </a:r>
            <a:r>
              <a:rPr lang="ru-RU" altLang="ru-RU" dirty="0">
                <a:solidFill>
                  <a:srgbClr val="0070C0"/>
                </a:solidFill>
                <a:latin typeface="Arial" panose="020B0604020202020204" pitchFamily="34" charset="0"/>
              </a:rPr>
              <a:t>«СНИИП»</a:t>
            </a:r>
            <a:endParaRPr lang="ru-RU" dirty="0">
              <a:solidFill>
                <a:srgbClr val="0070C0"/>
              </a:solidFill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1027522" y="1290599"/>
            <a:ext cx="7578315" cy="4921665"/>
            <a:chOff x="27305" y="-601766"/>
            <a:chExt cx="6506844" cy="3953703"/>
          </a:xfrm>
        </p:grpSpPr>
        <p:sp>
          <p:nvSpPr>
            <p:cNvPr id="29" name="Надпись 1"/>
            <p:cNvSpPr txBox="1"/>
            <p:nvPr/>
          </p:nvSpPr>
          <p:spPr>
            <a:xfrm>
              <a:off x="32384" y="-601766"/>
              <a:ext cx="6501765" cy="404857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2400" b="1" dirty="0">
                  <a:solidFill>
                    <a:srgbClr val="C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Центр метрологии и испытаний</a:t>
              </a:r>
            </a:p>
          </p:txBody>
        </p:sp>
        <p:sp>
          <p:nvSpPr>
            <p:cNvPr id="30" name="Надпись 10"/>
            <p:cNvSpPr txBox="1"/>
            <p:nvPr/>
          </p:nvSpPr>
          <p:spPr>
            <a:xfrm>
              <a:off x="42433" y="19096"/>
              <a:ext cx="1518396" cy="1349169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1200" b="1" dirty="0">
                  <a:solidFill>
                    <a:srgbClr val="7030A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Бюро метрологического и технического обеспечения</a:t>
              </a: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1100" b="1" dirty="0">
                  <a:solidFill>
                    <a:srgbClr val="7030A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1100" b="1" dirty="0">
                  <a:solidFill>
                    <a:srgbClr val="7030A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ru-RU" sz="1100" b="1" dirty="0">
                  <a:solidFill>
                    <a:srgbClr val="7030A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31" name="Надпись 11"/>
            <p:cNvSpPr txBox="1"/>
            <p:nvPr/>
          </p:nvSpPr>
          <p:spPr>
            <a:xfrm>
              <a:off x="27305" y="1523188"/>
              <a:ext cx="1533525" cy="44719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1200" b="1" dirty="0">
                  <a:solidFill>
                    <a:srgbClr val="7030A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Бюро по работе с заказчиками</a:t>
              </a:r>
            </a:p>
          </p:txBody>
        </p:sp>
        <p:sp>
          <p:nvSpPr>
            <p:cNvPr id="32" name="Надпись 14"/>
            <p:cNvSpPr txBox="1"/>
            <p:nvPr/>
          </p:nvSpPr>
          <p:spPr>
            <a:xfrm>
              <a:off x="39337" y="2185025"/>
              <a:ext cx="1533525" cy="416034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1200" b="1" dirty="0">
                  <a:solidFill>
                    <a:srgbClr val="7030A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Бюро сопровождения аккредитации</a:t>
              </a:r>
            </a:p>
          </p:txBody>
        </p:sp>
        <p:cxnSp>
          <p:nvCxnSpPr>
            <p:cNvPr id="33" name="Прямая соединительная линия 32"/>
            <p:cNvCxnSpPr/>
            <p:nvPr/>
          </p:nvCxnSpPr>
          <p:spPr>
            <a:xfrm>
              <a:off x="3062834" y="-190455"/>
              <a:ext cx="0" cy="2095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2281491" y="312281"/>
              <a:ext cx="7170" cy="272452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2288660" y="693073"/>
              <a:ext cx="2286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2281491" y="1478087"/>
              <a:ext cx="2286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>
              <a:off x="2296181" y="2315481"/>
              <a:ext cx="2210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2296181" y="3029221"/>
              <a:ext cx="2286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5361187" y="-196868"/>
              <a:ext cx="0" cy="2095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flipH="1">
              <a:off x="4670181" y="341195"/>
              <a:ext cx="7408" cy="106653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4666204" y="699346"/>
              <a:ext cx="20206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1547860" y="3012371"/>
              <a:ext cx="23812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 flipH="1">
              <a:off x="1796292" y="-196910"/>
              <a:ext cx="10544" cy="320928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>
              <a:off x="1565909" y="635178"/>
              <a:ext cx="23812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>
              <a:off x="1565911" y="1738156"/>
              <a:ext cx="23812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>
              <a:off x="1575435" y="2388494"/>
              <a:ext cx="23812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Надпись 2"/>
            <p:cNvSpPr txBox="1"/>
            <p:nvPr/>
          </p:nvSpPr>
          <p:spPr>
            <a:xfrm>
              <a:off x="2230863" y="19095"/>
              <a:ext cx="1823085" cy="305736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1600" b="1" dirty="0">
                  <a:solidFill>
                    <a:srgbClr val="7030A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Отдел метрологии</a:t>
              </a:r>
            </a:p>
          </p:txBody>
        </p:sp>
        <p:sp>
          <p:nvSpPr>
            <p:cNvPr id="48" name="Надпись 3"/>
            <p:cNvSpPr txBox="1"/>
            <p:nvPr/>
          </p:nvSpPr>
          <p:spPr>
            <a:xfrm>
              <a:off x="4611187" y="12723"/>
              <a:ext cx="1714559" cy="328453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1600" b="1" dirty="0">
                  <a:solidFill>
                    <a:srgbClr val="7030A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Отдел испытаний </a:t>
              </a:r>
            </a:p>
          </p:txBody>
        </p:sp>
        <p:sp>
          <p:nvSpPr>
            <p:cNvPr id="49" name="Надпись 4"/>
            <p:cNvSpPr txBox="1"/>
            <p:nvPr/>
          </p:nvSpPr>
          <p:spPr>
            <a:xfrm>
              <a:off x="4810113" y="489222"/>
              <a:ext cx="1533525" cy="439022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1200" b="1" dirty="0">
                  <a:solidFill>
                    <a:srgbClr val="7030A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Бюро климатических испытаний</a:t>
              </a:r>
            </a:p>
          </p:txBody>
        </p:sp>
        <p:sp>
          <p:nvSpPr>
            <p:cNvPr id="50" name="Надпись 12"/>
            <p:cNvSpPr txBox="1"/>
            <p:nvPr/>
          </p:nvSpPr>
          <p:spPr>
            <a:xfrm>
              <a:off x="2486026" y="2738377"/>
              <a:ext cx="1794510" cy="61356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1200" b="1" dirty="0">
                  <a:solidFill>
                    <a:srgbClr val="7030A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Бюро метрологической экспертизы, разработки и аттестации методик</a:t>
              </a:r>
            </a:p>
          </p:txBody>
        </p:sp>
        <p:sp>
          <p:nvSpPr>
            <p:cNvPr id="51" name="Надпись 9"/>
            <p:cNvSpPr txBox="1"/>
            <p:nvPr/>
          </p:nvSpPr>
          <p:spPr>
            <a:xfrm>
              <a:off x="2478473" y="2133218"/>
              <a:ext cx="1794510" cy="416076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1200" b="1" dirty="0">
                  <a:solidFill>
                    <a:srgbClr val="7030A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Бюро измерений электрических величин</a:t>
              </a:r>
            </a:p>
          </p:txBody>
        </p:sp>
        <p:sp>
          <p:nvSpPr>
            <p:cNvPr id="52" name="Надпись 7"/>
            <p:cNvSpPr txBox="1"/>
            <p:nvPr/>
          </p:nvSpPr>
          <p:spPr>
            <a:xfrm>
              <a:off x="2470952" y="1058340"/>
              <a:ext cx="1804035" cy="90044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45720" rIns="1800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1200" b="1" dirty="0" smtClean="0">
                  <a:solidFill>
                    <a:srgbClr val="7030A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Лаборатория</a:t>
              </a: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1200" b="1" dirty="0" smtClean="0">
                  <a:solidFill>
                    <a:srgbClr val="7030A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дозиметрических </a:t>
              </a:r>
              <a:r>
                <a:rPr lang="ru-RU" sz="1200" b="1" dirty="0">
                  <a:solidFill>
                    <a:srgbClr val="7030A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и радиометрических </a:t>
              </a:r>
              <a:endParaRPr lang="ru-RU" sz="1200" b="1" dirty="0" smtClean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1200" b="1" dirty="0" smtClean="0">
                  <a:solidFill>
                    <a:srgbClr val="7030A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измерений полей</a:t>
              </a: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1200" b="1" dirty="0" smtClean="0">
                  <a:solidFill>
                    <a:srgbClr val="7030A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и </a:t>
              </a:r>
              <a:r>
                <a:rPr lang="ru-RU" sz="1200" b="1" dirty="0">
                  <a:solidFill>
                    <a:srgbClr val="7030A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источников</a:t>
              </a:r>
            </a:p>
          </p:txBody>
        </p:sp>
        <p:sp>
          <p:nvSpPr>
            <p:cNvPr id="53" name="Надпись 6"/>
            <p:cNvSpPr txBox="1"/>
            <p:nvPr/>
          </p:nvSpPr>
          <p:spPr>
            <a:xfrm>
              <a:off x="2447925" y="489222"/>
              <a:ext cx="1823085" cy="414658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1200" b="1" dirty="0">
                  <a:solidFill>
                    <a:srgbClr val="7030A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Лаборатория радиометрии и спектрометрии</a:t>
              </a:r>
            </a:p>
          </p:txBody>
        </p:sp>
      </p:grpSp>
      <p:sp>
        <p:nvSpPr>
          <p:cNvPr id="54" name="Надпись 13"/>
          <p:cNvSpPr txBox="1"/>
          <p:nvPr/>
        </p:nvSpPr>
        <p:spPr>
          <a:xfrm>
            <a:off x="1041536" y="5442728"/>
            <a:ext cx="1746220" cy="76953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Бюро сопровождения испытаний в целях утверждения типа</a:t>
            </a: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7" name="Надпись 27"/>
          <p:cNvSpPr txBox="1"/>
          <p:nvPr/>
        </p:nvSpPr>
        <p:spPr>
          <a:xfrm>
            <a:off x="1204793" y="2937350"/>
            <a:ext cx="1447800" cy="73124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Бюро измерительных приборов</a:t>
            </a: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6430301" y="3774394"/>
            <a:ext cx="20202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Надпись 5"/>
          <p:cNvSpPr txBox="1"/>
          <p:nvPr/>
        </p:nvSpPr>
        <p:spPr>
          <a:xfrm>
            <a:off x="6597907" y="3456559"/>
            <a:ext cx="1755676" cy="746831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Бюро механических и электрических испытаний</a:t>
            </a:r>
          </a:p>
        </p:txBody>
      </p:sp>
    </p:spTree>
    <p:extLst>
      <p:ext uri="{BB962C8B-B14F-4D97-AF65-F5344CB8AC3E}">
        <p14:creationId xmlns:p14="http://schemas.microsoft.com/office/powerpoint/2010/main" val="224157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14027" y="239681"/>
            <a:ext cx="3909702" cy="459206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7030A0"/>
                </a:solidFill>
              </a:rPr>
              <a:t>Аккредитации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7962" y="835780"/>
            <a:ext cx="454371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единства измерений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АО «СНИИП» аккредитован в области обеспечении единства измерений в Федеральной службе по аккредитации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выполнения работ и (или) оказания услуг по: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ru-RU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испытанию средств измерений в целях утверждения </a:t>
            </a:r>
            <a:r>
              <a:rPr lang="ru-RU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типа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номер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записи в реестре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RA.RU.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311815</a:t>
            </a:r>
          </a:p>
          <a:p>
            <a:pPr marL="171450" indent="-171450">
              <a:buFontTx/>
              <a:buChar char="-"/>
            </a:pPr>
            <a:r>
              <a:rPr lang="ru-RU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поверке </a:t>
            </a:r>
            <a:r>
              <a:rPr lang="ru-RU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средств </a:t>
            </a:r>
            <a:r>
              <a:rPr lang="ru-RU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измерений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номер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записи в реестре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RA.RU.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311821</a:t>
            </a:r>
          </a:p>
          <a:p>
            <a:pPr marL="171450" indent="-171450">
              <a:buFontTx/>
              <a:buChar char="-"/>
            </a:pPr>
            <a:r>
              <a:rPr lang="ru-RU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метрологической экспертизе документов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номер записи в реестре 01.00188-2013</a:t>
            </a:r>
          </a:p>
          <a:p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АО «СНИИП» аккредитован в качестве </a:t>
            </a:r>
            <a:r>
              <a:rPr lang="ru-RU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Калибровочной </a:t>
            </a:r>
            <a:r>
              <a:rPr lang="ru-RU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лаборатории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системе калибровки в области использования атомной энергии (АСК): свидетельство о признании компетентности в АСК № А002-20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930219" y="1057905"/>
            <a:ext cx="396868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соответствия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«СНИИП»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аккредитован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качестве </a:t>
            </a:r>
            <a:r>
              <a:rPr lang="ru-RU" b="1" u="sng" dirty="0">
                <a:latin typeface="Arial" panose="020B0604020202020204" pitchFamily="34" charset="0"/>
                <a:cs typeface="Arial" panose="020B0604020202020204" pitchFamily="34" charset="0"/>
              </a:rPr>
              <a:t>Испытательной </a:t>
            </a:r>
            <a:r>
              <a:rPr lang="ru-RU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лаборатории</a:t>
            </a:r>
            <a:endParaRPr lang="ru-RU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Федеральной службе по аккредитации (далее -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ФСА):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номер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записи в реестре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RA.RU.21AT54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ОИАЭ: аттестат аккредитации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№ ОИАЭ.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RU.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153ИЛ(ИЦ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016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14027" y="239681"/>
            <a:ext cx="3909702" cy="459206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7030A0"/>
                </a:solidFill>
              </a:rPr>
              <a:t>Аккредитации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5924" y="1062023"/>
            <a:ext cx="849355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Базовая </a:t>
            </a:r>
            <a:r>
              <a:rPr lang="ru-RU" b="1" i="1" u="sng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междивизиональная</a:t>
            </a:r>
            <a:r>
              <a:rPr lang="ru-RU" b="1" i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организация метрологической службы</a:t>
            </a:r>
            <a:endParaRPr lang="ru-RU" b="1" i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Приказом Госкорпорации «Росатом» от 10.01.2022 г.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№ 1/1-П  АО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«СНИИП»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назначено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междивизиональной базовой организации метрологической службы по измерениям характеристик ионизирующих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излучений.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606" y="2416240"/>
            <a:ext cx="6023729" cy="438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27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8924" y="266861"/>
            <a:ext cx="6681182" cy="459206"/>
          </a:xfrm>
        </p:spPr>
        <p:txBody>
          <a:bodyPr/>
          <a:lstStyle/>
          <a:p>
            <a:pPr algn="ctr"/>
            <a:r>
              <a:rPr lang="ru-RU" altLang="ru-RU" i="1" dirty="0">
                <a:solidFill>
                  <a:srgbClr val="7030A0"/>
                </a:solidFill>
              </a:rPr>
              <a:t>Отдел </a:t>
            </a:r>
            <a:r>
              <a:rPr lang="ru-RU" altLang="ru-RU" i="1" dirty="0" smtClean="0">
                <a:solidFill>
                  <a:srgbClr val="7030A0"/>
                </a:solidFill>
              </a:rPr>
              <a:t>испытаний</a:t>
            </a:r>
            <a:endParaRPr lang="ru-RU" altLang="ru-RU" i="1" dirty="0">
              <a:solidFill>
                <a:srgbClr val="7030A0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/>
            </a:extLst>
          </p:cNvPr>
          <p:cNvSpPr/>
          <p:nvPr/>
        </p:nvSpPr>
        <p:spPr>
          <a:xfrm>
            <a:off x="104577" y="726067"/>
            <a:ext cx="8813180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defRPr/>
            </a:pPr>
            <a:r>
              <a:rPr lang="ru-RU" sz="14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Бюро </a:t>
            </a:r>
            <a:r>
              <a:rPr lang="ru-RU" sz="1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механических и электрических </a:t>
            </a:r>
            <a:r>
              <a:rPr lang="ru-RU" sz="14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испытаний</a:t>
            </a:r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Испытания на сейсмостойкость аппаратуры;</a:t>
            </a:r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Отсутствие/наличие 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резонансных (критических) частот конструкции;</a:t>
            </a:r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Устойчивость при воздействии синусоидальной или случайной широкополосной вибрации;</a:t>
            </a:r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Испытания на ударную прочность;</a:t>
            </a:r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Испытания на прочность и устойчивость к механическим ударам однократного и многократного действия</a:t>
            </a: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Испытания на прочность при воздействии транспортной </a:t>
            </a: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вибрации;</a:t>
            </a:r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Испытания на электрическую прочность и сопротивление изоляции;</a:t>
            </a:r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Испытания на работоспособность при изменении напряжения питания</a:t>
            </a: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Испытания защиты от доступа к опасным частям оборудования, от проникновения внешних твердых предметов.</a:t>
            </a:r>
            <a:endParaRPr lang="ru-RU" sz="1400" i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19422" y="4509869"/>
            <a:ext cx="4029870" cy="11695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Вариационные прочностные расчеты с 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применением расчетного модуля </a:t>
            </a:r>
            <a:r>
              <a:rPr lang="ru-RU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APMStructure3D, включающие в себя</a:t>
            </a:r>
          </a:p>
          <a:p>
            <a:pPr algn="ctr"/>
            <a:r>
              <a:rPr lang="ru-RU" sz="1400" b="1" i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сейсмические, вибрационные и ударные воздействия</a:t>
            </a:r>
            <a:endParaRPr lang="ru-RU" sz="1400" b="1" i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600802" y="4183853"/>
            <a:ext cx="367593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механических и вибрационных испытаний на вибростендах</a:t>
            </a:r>
            <a:endParaRPr lang="ru-RU" sz="1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Рисунок 27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793" y="4805947"/>
            <a:ext cx="2653217" cy="18669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733" y="5718323"/>
            <a:ext cx="1236712" cy="102353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11" y="5726720"/>
            <a:ext cx="1503487" cy="98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29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8924" y="266861"/>
            <a:ext cx="6681182" cy="459206"/>
          </a:xfrm>
        </p:spPr>
        <p:txBody>
          <a:bodyPr/>
          <a:lstStyle/>
          <a:p>
            <a:pPr algn="ctr"/>
            <a:r>
              <a:rPr lang="ru-RU" altLang="ru-RU" i="1" dirty="0">
                <a:solidFill>
                  <a:srgbClr val="7030A0"/>
                </a:solidFill>
              </a:rPr>
              <a:t>Отдел </a:t>
            </a:r>
            <a:r>
              <a:rPr lang="ru-RU" altLang="ru-RU" i="1" dirty="0" smtClean="0">
                <a:solidFill>
                  <a:srgbClr val="7030A0"/>
                </a:solidFill>
              </a:rPr>
              <a:t>испытаний</a:t>
            </a:r>
            <a:endParaRPr lang="ru-RU" altLang="ru-RU" i="1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/>
            </a:extLst>
          </p:cNvPr>
          <p:cNvSpPr/>
          <p:nvPr/>
        </p:nvSpPr>
        <p:spPr>
          <a:xfrm>
            <a:off x="285750" y="726067"/>
            <a:ext cx="838666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1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Бюро климатических </a:t>
            </a:r>
            <a:r>
              <a:rPr lang="ru-RU" sz="14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испытаний</a:t>
            </a:r>
            <a:endParaRPr lang="ru-RU" sz="1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ru-RU" sz="1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Испытания на устойчивость, прочность к воздействию температуры воздуха;</a:t>
            </a:r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endParaRPr lang="ru-RU" sz="1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Испытания 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на устойчивость, прочность к воздействию  влажности воздуха</a:t>
            </a: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endParaRPr lang="ru-RU" sz="1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Испытания на устойчивость, прочность к воздействию </a:t>
            </a: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пониженного/повышенного атмосферного давления;</a:t>
            </a:r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Испытания 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аппаратуры на </a:t>
            </a: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герметичность.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5750" y="4280728"/>
            <a:ext cx="3876675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климатических испытаний в следующих диапазонах:</a:t>
            </a:r>
          </a:p>
          <a:p>
            <a:endParaRPr lang="ru-RU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Температура от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минус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до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плюс 600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ºС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Влажность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до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98 % 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Давление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8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кПа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МПа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986" y="3354370"/>
            <a:ext cx="3672265" cy="275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511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64765" y="471654"/>
            <a:ext cx="4477733" cy="459206"/>
          </a:xfrm>
        </p:spPr>
        <p:txBody>
          <a:bodyPr/>
          <a:lstStyle/>
          <a:p>
            <a:pPr algn="ctr"/>
            <a:r>
              <a:rPr lang="ru-RU" altLang="ru-RU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 метрологии</a:t>
            </a:r>
            <a:endParaRPr lang="ru-RU" i="1" dirty="0">
              <a:solidFill>
                <a:srgbClr val="7030A0"/>
              </a:solidFill>
            </a:endParaRPr>
          </a:p>
        </p:txBody>
      </p:sp>
      <p:grpSp>
        <p:nvGrpSpPr>
          <p:cNvPr id="35" name="Группа 4"/>
          <p:cNvGrpSpPr>
            <a:grpSpLocks/>
          </p:cNvGrpSpPr>
          <p:nvPr/>
        </p:nvGrpSpPr>
        <p:grpSpPr bwMode="auto">
          <a:xfrm>
            <a:off x="1095375" y="1299836"/>
            <a:ext cx="6604000" cy="4160835"/>
            <a:chOff x="647564" y="1580021"/>
            <a:chExt cx="7519675" cy="5459374"/>
          </a:xfrm>
        </p:grpSpPr>
        <p:sp>
          <p:nvSpPr>
            <p:cNvPr id="36" name="Прямоугольник 35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783136" y="1580021"/>
              <a:ext cx="7344336" cy="364513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Комплекс эталонов единиц величин</a:t>
              </a:r>
            </a:p>
          </p:txBody>
        </p:sp>
        <p:grpSp>
          <p:nvGrpSpPr>
            <p:cNvPr id="37" name="Группа 6"/>
            <p:cNvGrpSpPr>
              <a:grpSpLocks/>
            </p:cNvGrpSpPr>
            <p:nvPr/>
          </p:nvGrpSpPr>
          <p:grpSpPr bwMode="auto">
            <a:xfrm>
              <a:off x="775906" y="2384035"/>
              <a:ext cx="2015490" cy="720696"/>
              <a:chOff x="487874" y="1807971"/>
              <a:chExt cx="2015490" cy="720696"/>
            </a:xfrm>
          </p:grpSpPr>
          <p:sp>
            <p:nvSpPr>
              <p:cNvPr id="59" name="Скругленный прямоугольник 17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487873" y="1807971"/>
                <a:ext cx="2015489" cy="720696"/>
              </a:xfrm>
              <a:prstGeom prst="roundRect">
                <a:avLst/>
              </a:prstGeom>
              <a:gradFill rotWithShape="1">
                <a:gsLst>
                  <a:gs pos="0">
                    <a:srgbClr val="F79646">
                      <a:tint val="50000"/>
                      <a:satMod val="300000"/>
                    </a:srgbClr>
                  </a:gs>
                  <a:gs pos="35000">
                    <a:srgbClr val="F79646">
                      <a:tint val="37000"/>
                      <a:satMod val="300000"/>
                    </a:srgbClr>
                  </a:gs>
                  <a:gs pos="100000">
                    <a:srgbClr val="F79646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/>
                </a:extLst>
              </p:cNvPr>
              <p:cNvSpPr txBox="1"/>
              <p:nvPr/>
            </p:nvSpPr>
            <p:spPr>
              <a:xfrm>
                <a:off x="612598" y="1870459"/>
                <a:ext cx="1726272" cy="606134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Радиометрия сред и источников</a:t>
                </a:r>
              </a:p>
            </p:txBody>
          </p:sp>
        </p:grpSp>
        <p:grpSp>
          <p:nvGrpSpPr>
            <p:cNvPr id="38" name="Группа 7"/>
            <p:cNvGrpSpPr>
              <a:grpSpLocks/>
            </p:cNvGrpSpPr>
            <p:nvPr/>
          </p:nvGrpSpPr>
          <p:grpSpPr bwMode="auto">
            <a:xfrm>
              <a:off x="3563246" y="2276873"/>
              <a:ext cx="2017298" cy="848157"/>
              <a:chOff x="466902" y="1700809"/>
              <a:chExt cx="2017298" cy="848157"/>
            </a:xfrm>
          </p:grpSpPr>
          <p:sp>
            <p:nvSpPr>
              <p:cNvPr id="57" name="Скругленный прямоугольник 20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466902" y="1774644"/>
                <a:ext cx="2017297" cy="718612"/>
              </a:xfrm>
              <a:prstGeom prst="roundRect">
                <a:avLst/>
              </a:prstGeom>
              <a:gradFill rotWithShape="1">
                <a:gsLst>
                  <a:gs pos="0">
                    <a:srgbClr val="F79646">
                      <a:tint val="50000"/>
                      <a:satMod val="300000"/>
                    </a:srgbClr>
                  </a:gs>
                  <a:gs pos="35000">
                    <a:srgbClr val="F79646">
                      <a:tint val="37000"/>
                      <a:satMod val="300000"/>
                    </a:srgbClr>
                  </a:gs>
                  <a:gs pos="100000">
                    <a:srgbClr val="F79646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/>
                </a:extLst>
              </p:cNvPr>
              <p:cNvSpPr txBox="1"/>
              <p:nvPr/>
            </p:nvSpPr>
            <p:spPr>
              <a:xfrm>
                <a:off x="611561" y="1700809"/>
                <a:ext cx="1728193" cy="84815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Дозиметрия рентгеновского и гамма-излучений</a:t>
                </a:r>
              </a:p>
            </p:txBody>
          </p:sp>
        </p:grpSp>
        <p:grpSp>
          <p:nvGrpSpPr>
            <p:cNvPr id="39" name="Группа 8"/>
            <p:cNvGrpSpPr>
              <a:grpSpLocks/>
            </p:cNvGrpSpPr>
            <p:nvPr/>
          </p:nvGrpSpPr>
          <p:grpSpPr bwMode="auto">
            <a:xfrm>
              <a:off x="6084168" y="2276872"/>
              <a:ext cx="2016224" cy="848157"/>
              <a:chOff x="467544" y="1700808"/>
              <a:chExt cx="2016224" cy="848157"/>
            </a:xfrm>
          </p:grpSpPr>
          <p:sp>
            <p:nvSpPr>
              <p:cNvPr id="55" name="Скругленный прямоугольник 23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468243" y="1774643"/>
                <a:ext cx="2015491" cy="718612"/>
              </a:xfrm>
              <a:prstGeom prst="roundRect">
                <a:avLst/>
              </a:prstGeom>
              <a:gradFill rotWithShape="1">
                <a:gsLst>
                  <a:gs pos="0">
                    <a:srgbClr val="F79646">
                      <a:tint val="50000"/>
                      <a:satMod val="300000"/>
                    </a:srgbClr>
                  </a:gs>
                  <a:gs pos="35000">
                    <a:srgbClr val="F79646">
                      <a:tint val="37000"/>
                      <a:satMod val="300000"/>
                    </a:srgbClr>
                  </a:gs>
                  <a:gs pos="100000">
                    <a:srgbClr val="F79646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/>
                </a:extLst>
              </p:cNvPr>
              <p:cNvSpPr txBox="1"/>
              <p:nvPr/>
            </p:nvSpPr>
            <p:spPr>
              <a:xfrm>
                <a:off x="611560" y="1700808"/>
                <a:ext cx="1728192" cy="84815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Дозиметрия нейтронного и бета излучения </a:t>
                </a:r>
              </a:p>
            </p:txBody>
          </p:sp>
        </p:grpSp>
        <p:grpSp>
          <p:nvGrpSpPr>
            <p:cNvPr id="40" name="Группа 9"/>
            <p:cNvGrpSpPr>
              <a:grpSpLocks/>
            </p:cNvGrpSpPr>
            <p:nvPr/>
          </p:nvGrpSpPr>
          <p:grpSpPr bwMode="auto">
            <a:xfrm>
              <a:off x="647564" y="3285946"/>
              <a:ext cx="2377013" cy="2878618"/>
              <a:chOff x="287524" y="1557124"/>
              <a:chExt cx="2377013" cy="992627"/>
            </a:xfrm>
          </p:grpSpPr>
          <p:sp>
            <p:nvSpPr>
              <p:cNvPr id="53" name="Скругленный прямоугольник 26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468285" y="1557124"/>
                <a:ext cx="2015490" cy="992627"/>
              </a:xfrm>
              <a:prstGeom prst="roundRect">
                <a:avLst/>
              </a:prstGeom>
              <a:gradFill rotWithShape="1">
                <a:gsLst>
                  <a:gs pos="0">
                    <a:srgbClr val="F79646">
                      <a:tint val="50000"/>
                      <a:satMod val="300000"/>
                    </a:srgbClr>
                  </a:gs>
                  <a:gs pos="35000">
                    <a:srgbClr val="F79646">
                      <a:tint val="37000"/>
                      <a:satMod val="300000"/>
                    </a:srgbClr>
                  </a:gs>
                  <a:gs pos="100000">
                    <a:srgbClr val="F79646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/>
                </a:extLst>
              </p:cNvPr>
              <p:cNvSpPr txBox="1"/>
              <p:nvPr/>
            </p:nvSpPr>
            <p:spPr>
              <a:xfrm>
                <a:off x="287524" y="1582981"/>
                <a:ext cx="2377013" cy="877284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Эталоны газовых, аэрозольных и жидких 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сред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Вторичный – </a:t>
                </a:r>
                <a:r>
                  <a:rPr kumimoji="0" lang="ru-RU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ВЭТ-39.</a:t>
                </a:r>
                <a:endParaRPr kumimoji="0" lang="ru-RU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Рабочие: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специальные аэроз.ист. 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САИ,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источники ИИ типа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С0, П9, </a:t>
                </a:r>
                <a:r>
                  <a:rPr kumimoji="0" lang="ru-RU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ОСГИ,</a:t>
                </a:r>
              </a:p>
              <a:p>
                <a:pPr lvl="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200" b="1" kern="0" dirty="0">
                    <a:solidFill>
                      <a:prstClr val="black"/>
                    </a:solidFill>
                    <a:latin typeface="Calibri"/>
                  </a:rPr>
                  <a:t>УДГБ-46Р</a:t>
                </a:r>
              </a:p>
            </p:txBody>
          </p:sp>
        </p:grpSp>
        <p:grpSp>
          <p:nvGrpSpPr>
            <p:cNvPr id="41" name="Группа 10"/>
            <p:cNvGrpSpPr>
              <a:grpSpLocks/>
            </p:cNvGrpSpPr>
            <p:nvPr/>
          </p:nvGrpSpPr>
          <p:grpSpPr bwMode="auto">
            <a:xfrm>
              <a:off x="6151015" y="3251271"/>
              <a:ext cx="2016224" cy="3066270"/>
              <a:chOff x="534391" y="1518609"/>
              <a:chExt cx="2016224" cy="1026073"/>
            </a:xfrm>
          </p:grpSpPr>
          <p:sp>
            <p:nvSpPr>
              <p:cNvPr id="51" name="Скругленный прямоугольник 29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535125" y="1518363"/>
                <a:ext cx="2015490" cy="1026010"/>
              </a:xfrm>
              <a:prstGeom prst="roundRect">
                <a:avLst/>
              </a:prstGeom>
              <a:gradFill rotWithShape="1">
                <a:gsLst>
                  <a:gs pos="0">
                    <a:srgbClr val="F79646">
                      <a:tint val="50000"/>
                      <a:satMod val="300000"/>
                    </a:srgbClr>
                  </a:gs>
                  <a:gs pos="35000">
                    <a:srgbClr val="F79646">
                      <a:tint val="37000"/>
                      <a:satMod val="300000"/>
                    </a:srgbClr>
                  </a:gs>
                  <a:gs pos="100000">
                    <a:srgbClr val="F79646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/>
                </a:extLst>
              </p:cNvPr>
              <p:cNvSpPr txBox="1"/>
              <p:nvPr/>
            </p:nvSpPr>
            <p:spPr>
              <a:xfrm>
                <a:off x="612852" y="1592944"/>
                <a:ext cx="1726272" cy="851059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Поверочная установка нейтронного излучения 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КИС-НРД МБ (нейтронная ветвь)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Дозиметрическая установка бета-излучения УПБ-01</a:t>
                </a:r>
              </a:p>
            </p:txBody>
          </p:sp>
        </p:grpSp>
        <p:grpSp>
          <p:nvGrpSpPr>
            <p:cNvPr id="42" name="Группа 11"/>
            <p:cNvGrpSpPr>
              <a:grpSpLocks/>
            </p:cNvGrpSpPr>
            <p:nvPr/>
          </p:nvGrpSpPr>
          <p:grpSpPr bwMode="auto">
            <a:xfrm>
              <a:off x="3492749" y="3294276"/>
              <a:ext cx="2302901" cy="3745119"/>
              <a:chOff x="324397" y="1556994"/>
              <a:chExt cx="2302901" cy="1291421"/>
            </a:xfrm>
          </p:grpSpPr>
          <p:sp>
            <p:nvSpPr>
              <p:cNvPr id="49" name="Скругленный прямоугольник 32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324397" y="1556994"/>
                <a:ext cx="2302901" cy="1291421"/>
              </a:xfrm>
              <a:prstGeom prst="roundRect">
                <a:avLst/>
              </a:prstGeom>
              <a:gradFill rotWithShape="1">
                <a:gsLst>
                  <a:gs pos="0">
                    <a:srgbClr val="F79646">
                      <a:tint val="50000"/>
                      <a:satMod val="300000"/>
                    </a:srgbClr>
                  </a:gs>
                  <a:gs pos="35000">
                    <a:srgbClr val="F79646">
                      <a:tint val="37000"/>
                      <a:satMod val="300000"/>
                    </a:srgbClr>
                  </a:gs>
                  <a:gs pos="100000">
                    <a:srgbClr val="F79646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/>
                </a:extLst>
              </p:cNvPr>
              <p:cNvSpPr txBox="1"/>
              <p:nvPr/>
            </p:nvSpPr>
            <p:spPr>
              <a:xfrm>
                <a:off x="396700" y="1556994"/>
                <a:ext cx="2085987" cy="1211489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Поверочные установки рентгеновского излучения: </a:t>
                </a:r>
              </a:p>
              <a:p>
                <a:pPr marL="228600" marR="0" lvl="0" indent="-22860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AutoNum type="arabicPeriod"/>
                  <a:tabLst/>
                  <a:defRPr/>
                </a:pPr>
                <a:r>
                  <a:rPr kumimoji="0" lang="ru-RU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УПДРИ-1</a:t>
                </a:r>
                <a:endParaRPr kumimoji="0" lang="ru-RU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Дозиметрические поверочные установки гамма-излучения:</a:t>
                </a:r>
              </a:p>
              <a:p>
                <a:pPr marL="228600" marR="0" lvl="0" indent="-22860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AutoNum type="arabicPeriod"/>
                  <a:tabLst/>
                  <a:defRPr/>
                </a:pPr>
                <a:r>
                  <a:rPr kumimoji="0" lang="ru-RU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УПГД-7Н</a:t>
                </a:r>
              </a:p>
              <a:p>
                <a:pPr marL="228600" marR="0" lvl="0" indent="-22860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AutoNum type="arabicPeriod"/>
                  <a:tabLst/>
                  <a:defRPr/>
                </a:pPr>
                <a:r>
                  <a:rPr kumimoji="0" lang="ru-RU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УПГД-1</a:t>
                </a:r>
                <a:endParaRPr kumimoji="0" lang="ru-RU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228600" marR="0" lvl="0" indent="-22860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AutoNum type="arabicPeriod"/>
                  <a:tabLst/>
                  <a:defRPr/>
                </a:pPr>
                <a:r>
                  <a:rPr kumimoji="0" lang="ru-RU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УПГД-1М</a:t>
                </a:r>
              </a:p>
              <a:p>
                <a:pPr marL="228600" marR="0" lvl="0" indent="-22860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AutoNum type="arabicPeriod"/>
                  <a:tabLst/>
                  <a:defRPr/>
                </a:pPr>
                <a:r>
                  <a:rPr kumimoji="0" lang="ru-RU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УПГ-02</a:t>
                </a:r>
              </a:p>
              <a:p>
                <a:pPr marL="228600" marR="0" lvl="0" indent="-22860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AutoNum type="arabicPeriod"/>
                  <a:tabLst/>
                  <a:defRPr/>
                </a:pPr>
                <a:r>
                  <a:rPr kumimoji="0" lang="ru-RU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КИС-НРД МБ</a:t>
                </a:r>
                <a:br>
                  <a:rPr kumimoji="0" lang="ru-RU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kumimoji="0" lang="ru-RU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(гамма ветвь</a:t>
                </a:r>
                <a:r>
                  <a:rPr kumimoji="0" lang="ru-RU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)</a:t>
                </a:r>
                <a:endParaRPr kumimoji="0" lang="ru-RU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43" name="Прямая со стрелкой 42">
              <a:extLst>
                <a:ext uri="{FF2B5EF4-FFF2-40B4-BE49-F238E27FC236}"/>
              </a:extLst>
            </p:cNvPr>
            <p:cNvCxnSpPr/>
            <p:nvPr/>
          </p:nvCxnSpPr>
          <p:spPr>
            <a:xfrm>
              <a:off x="4454399" y="1944534"/>
              <a:ext cx="0" cy="404090"/>
            </a:xfrm>
            <a:prstGeom prst="straightConnector1">
              <a:avLst/>
            </a:prstGeom>
            <a:noFill/>
            <a:ln w="381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44" name="Прямая со стрелкой 43">
              <a:extLst>
                <a:ext uri="{FF2B5EF4-FFF2-40B4-BE49-F238E27FC236}"/>
              </a:extLst>
            </p:cNvPr>
            <p:cNvCxnSpPr/>
            <p:nvPr/>
          </p:nvCxnSpPr>
          <p:spPr>
            <a:xfrm>
              <a:off x="4483321" y="3069320"/>
              <a:ext cx="0" cy="216625"/>
            </a:xfrm>
            <a:prstGeom prst="straightConnector1">
              <a:avLst/>
            </a:prstGeom>
            <a:noFill/>
            <a:ln w="381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45" name="Прямая со стрелкой 44">
              <a:extLst>
                <a:ext uri="{FF2B5EF4-FFF2-40B4-BE49-F238E27FC236}"/>
              </a:extLst>
            </p:cNvPr>
            <p:cNvCxnSpPr/>
            <p:nvPr/>
          </p:nvCxnSpPr>
          <p:spPr>
            <a:xfrm>
              <a:off x="1762863" y="3104731"/>
              <a:ext cx="0" cy="216625"/>
            </a:xfrm>
            <a:prstGeom prst="straightConnector1">
              <a:avLst/>
            </a:prstGeom>
            <a:noFill/>
            <a:ln w="381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46" name="Прямая со стрелкой 45">
              <a:extLst>
                <a:ext uri="{FF2B5EF4-FFF2-40B4-BE49-F238E27FC236}"/>
              </a:extLst>
            </p:cNvPr>
            <p:cNvCxnSpPr>
              <a:stCxn id="36" idx="2"/>
            </p:cNvCxnSpPr>
            <p:nvPr/>
          </p:nvCxnSpPr>
          <p:spPr>
            <a:xfrm flipH="1">
              <a:off x="1762863" y="1944534"/>
              <a:ext cx="2691537" cy="333270"/>
            </a:xfrm>
            <a:prstGeom prst="straightConnector1">
              <a:avLst/>
            </a:prstGeom>
            <a:noFill/>
            <a:ln w="381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47" name="Прямая со стрелкой 46">
              <a:extLst>
                <a:ext uri="{FF2B5EF4-FFF2-40B4-BE49-F238E27FC236}"/>
              </a:extLst>
            </p:cNvPr>
            <p:cNvCxnSpPr>
              <a:stCxn id="36" idx="2"/>
            </p:cNvCxnSpPr>
            <p:nvPr/>
          </p:nvCxnSpPr>
          <p:spPr>
            <a:xfrm>
              <a:off x="4454399" y="1944534"/>
              <a:ext cx="3069329" cy="333270"/>
            </a:xfrm>
            <a:prstGeom prst="straightConnector1">
              <a:avLst/>
            </a:prstGeom>
            <a:noFill/>
            <a:ln w="381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48" name="Прямая со стрелкой 47">
              <a:extLst>
                <a:ext uri="{FF2B5EF4-FFF2-40B4-BE49-F238E27FC236}"/>
              </a:extLst>
            </p:cNvPr>
            <p:cNvCxnSpPr/>
            <p:nvPr/>
          </p:nvCxnSpPr>
          <p:spPr>
            <a:xfrm>
              <a:off x="7164014" y="3077652"/>
              <a:ext cx="0" cy="216625"/>
            </a:xfrm>
            <a:prstGeom prst="straightConnector1">
              <a:avLst/>
            </a:prstGeom>
            <a:noFill/>
            <a:ln w="381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pic>
        <p:nvPicPr>
          <p:cNvPr id="62" name="Рисунок 61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156" y="5154612"/>
            <a:ext cx="2447925" cy="1362075"/>
          </a:xfrm>
          <a:prstGeom prst="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65" name="Шестиугольник 64">
            <a:extLst>
              <a:ext uri="{FF2B5EF4-FFF2-40B4-BE49-F238E27FC236}"/>
            </a:extLst>
          </p:cNvPr>
          <p:cNvSpPr/>
          <p:nvPr/>
        </p:nvSpPr>
        <p:spPr bwMode="auto">
          <a:xfrm>
            <a:off x="6242498" y="5372715"/>
            <a:ext cx="1381125" cy="1174750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816964734"/>
      </p:ext>
    </p:extLst>
  </p:cSld>
  <p:clrMapOvr>
    <a:masterClrMapping/>
  </p:clrMapOvr>
</p:sld>
</file>

<file path=ppt/theme/theme1.xml><?xml version="1.0" encoding="utf-8"?>
<a:theme xmlns:a="http://schemas.openxmlformats.org/drawingml/2006/main" name="Титу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0" id="{6DEC93EF-9E65-AE4D-AF29-577CCE25C2BA}" vid="{2EC9C681-5FC3-6646-9972-1309E8B19FA2}"/>
    </a:ext>
  </a:extLst>
</a:theme>
</file>

<file path=ppt/theme/theme2.xml><?xml version="1.0" encoding="utf-8"?>
<a:theme xmlns:a="http://schemas.openxmlformats.org/drawingml/2006/main" name="Перебивочный слайд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0" id="{6DEC93EF-9E65-AE4D-AF29-577CCE25C2BA}" vid="{627D1A01-8A3C-5540-9D44-6F26F42DC8A3}"/>
    </a:ext>
  </a:extLst>
</a:theme>
</file>

<file path=ppt/theme/theme3.xml><?xml version="1.0" encoding="utf-8"?>
<a:theme xmlns:a="http://schemas.openxmlformats.org/drawingml/2006/main" name="Текст картинка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кст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Диаграмма">
  <a:themeElements>
    <a:clrScheme name="тема для слайдов с диаграммами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293D6D"/>
      </a:accent1>
      <a:accent2>
        <a:srgbClr val="456EA9"/>
      </a:accent2>
      <a:accent3>
        <a:srgbClr val="68B0E0"/>
      </a:accent3>
      <a:accent4>
        <a:srgbClr val="ACC44D"/>
      </a:accent4>
      <a:accent5>
        <a:srgbClr val="4C9D8D"/>
      </a:accent5>
      <a:accent6>
        <a:srgbClr val="7F7F7F"/>
      </a:accent6>
      <a:hlink>
        <a:srgbClr val="414042"/>
      </a:hlink>
      <a:folHlink>
        <a:srgbClr val="41404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кст диаграмма">
  <a:themeElements>
    <a:clrScheme name="тема для слайдов текст-диаграмма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EBA444"/>
      </a:accent1>
      <a:accent2>
        <a:srgbClr val="F06942"/>
      </a:accent2>
      <a:accent3>
        <a:srgbClr val="AD5483"/>
      </a:accent3>
      <a:accent4>
        <a:srgbClr val="456EA9"/>
      </a:accent4>
      <a:accent5>
        <a:srgbClr val="68B0E0"/>
      </a:accent5>
      <a:accent6>
        <a:srgbClr val="259789"/>
      </a:accent6>
      <a:hlink>
        <a:srgbClr val="414042"/>
      </a:hlink>
      <a:folHlink>
        <a:srgbClr val="41404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0" id="{6DEC93EF-9E65-AE4D-AF29-577CCE25C2BA}" vid="{39E5E070-8CD9-6841-96EA-CE863DBDA369}"/>
    </a:ext>
  </a:extLst>
</a:theme>
</file>

<file path=ppt/theme/theme7.xml><?xml version="1.0" encoding="utf-8"?>
<a:theme xmlns:a="http://schemas.openxmlformats.org/drawingml/2006/main" name="Заключительный слайд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B3C71C1D58544A8EAFCD209AEE8CEE" ma:contentTypeVersion="0" ma:contentTypeDescription="Создание документа." ma:contentTypeScope="" ma:versionID="9d66495d67593312f6436318a7e4260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CED2945-42DA-4374-A250-A4F537B897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70CDBD-5D5E-454C-8AAB-5A538B3240A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2397593-A5A6-4CE3-85A0-A7312B8BE0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Presentation_4x3_white_template</Template>
  <TotalTime>1028</TotalTime>
  <Words>1069</Words>
  <Application>Microsoft Office PowerPoint</Application>
  <PresentationFormat>Экран (4:3)</PresentationFormat>
  <Paragraphs>190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20</vt:i4>
      </vt:variant>
    </vt:vector>
  </HeadingPairs>
  <TitlesOfParts>
    <vt:vector size="32" baseType="lpstr">
      <vt:lpstr>Arial</vt:lpstr>
      <vt:lpstr>Calibri</vt:lpstr>
      <vt:lpstr>Rosatom Light</vt:lpstr>
      <vt:lpstr>Times New Roman</vt:lpstr>
      <vt:lpstr>Wingdings</vt:lpstr>
      <vt:lpstr>Титульный слайд</vt:lpstr>
      <vt:lpstr>Перебивочный слайд</vt:lpstr>
      <vt:lpstr>Текст картинка</vt:lpstr>
      <vt:lpstr>Текст</vt:lpstr>
      <vt:lpstr>Диаграмма</vt:lpstr>
      <vt:lpstr>Текст диаграмма</vt:lpstr>
      <vt:lpstr>Заключительный слайд</vt:lpstr>
      <vt:lpstr>Метрологическая и испытательная база АО «СНИИП» </vt:lpstr>
      <vt:lpstr>Презентация PowerPoint</vt:lpstr>
      <vt:lpstr>Деятельность Центра метрологии и испытаний АО «СНИИП»</vt:lpstr>
      <vt:lpstr>Структура Центра метрологии и испытаний АО «СНИИП»</vt:lpstr>
      <vt:lpstr>Аккредитации</vt:lpstr>
      <vt:lpstr>Аккредитации</vt:lpstr>
      <vt:lpstr>Отдел испытаний</vt:lpstr>
      <vt:lpstr>Отдел испытаний</vt:lpstr>
      <vt:lpstr>Отдел метрологии</vt:lpstr>
      <vt:lpstr>Отдел метрологии</vt:lpstr>
      <vt:lpstr>Совершенствование</vt:lpstr>
      <vt:lpstr>Совершенствование</vt:lpstr>
      <vt:lpstr>Совершенствование</vt:lpstr>
      <vt:lpstr>Совершенствование</vt:lpstr>
      <vt:lpstr>Совершенствование</vt:lpstr>
      <vt:lpstr>Совершенствование</vt:lpstr>
      <vt:lpstr>Совершенствование</vt:lpstr>
      <vt:lpstr>Совершенствование</vt:lpstr>
      <vt:lpstr>Планирование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Хомякова</dc:creator>
  <cp:lastModifiedBy>Журавлев Алексей Владимирович</cp:lastModifiedBy>
  <cp:revision>93</cp:revision>
  <dcterms:created xsi:type="dcterms:W3CDTF">2019-09-24T12:47:23Z</dcterms:created>
  <dcterms:modified xsi:type="dcterms:W3CDTF">2022-10-13T12:46:23Z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0x0101008AB3C71C1D58544A8EAFCD209AEE8CEE</vt:lpwstr>
  </property>
</Properties>
</file>